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</p:sldIdLst>
  <p:sldSz cx="12192000" cy="6858000"/>
  <p:notesSz cx="12192000" cy="6858000"/>
  <p:embeddedFontLst>
    <p:embeddedFont>
      <p:font typeface="MJKSAI+Wingdings-Regular"/>
      <p:regular r:id="rId84"/>
    </p:embeddedFont>
    <p:embeddedFont>
      <p:font typeface="DOQNGA+TimesNewRomanPSMT"/>
      <p:regular r:id="rId85"/>
    </p:embeddedFont>
    <p:embeddedFont>
      <p:font typeface="FBTQDQ+TimesNewRomanPS-BoldMT"/>
      <p:regular r:id="rId86"/>
    </p:embeddedFont>
    <p:embeddedFont>
      <p:font typeface="WOWQFW+ArialMT"/>
      <p:regular r:id="rId87"/>
    </p:embeddedFont>
    <p:embeddedFont>
      <p:font typeface="VNTFKG+SymbolMT"/>
      <p:regular r:id="rId88"/>
    </p:embeddedFont>
    <p:embeddedFont>
      <p:font typeface="AGPJQI+Arial-BoldMT"/>
      <p:regular r:id="rId8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" Type="http://schemas.openxmlformats.org/officeDocument/2006/relationships/slideMaster" Target="slideMasters/slideMaster1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slide" Target="slides/slide48.xml" /><Relationship Id="rId54" Type="http://schemas.openxmlformats.org/officeDocument/2006/relationships/slide" Target="slides/slide49.xml" /><Relationship Id="rId55" Type="http://schemas.openxmlformats.org/officeDocument/2006/relationships/slide" Target="slides/slide50.xml" /><Relationship Id="rId56" Type="http://schemas.openxmlformats.org/officeDocument/2006/relationships/slide" Target="slides/slide51.xml" /><Relationship Id="rId57" Type="http://schemas.openxmlformats.org/officeDocument/2006/relationships/slide" Target="slides/slide52.xml" /><Relationship Id="rId58" Type="http://schemas.openxmlformats.org/officeDocument/2006/relationships/slide" Target="slides/slide53.xml" /><Relationship Id="rId59" Type="http://schemas.openxmlformats.org/officeDocument/2006/relationships/slide" Target="slides/slide54.xml" /><Relationship Id="rId6" Type="http://schemas.openxmlformats.org/officeDocument/2006/relationships/slide" Target="slides/slide1.xml" /><Relationship Id="rId60" Type="http://schemas.openxmlformats.org/officeDocument/2006/relationships/slide" Target="slides/slide55.xml" /><Relationship Id="rId61" Type="http://schemas.openxmlformats.org/officeDocument/2006/relationships/slide" Target="slides/slide56.xml" /><Relationship Id="rId62" Type="http://schemas.openxmlformats.org/officeDocument/2006/relationships/slide" Target="slides/slide57.xml" /><Relationship Id="rId63" Type="http://schemas.openxmlformats.org/officeDocument/2006/relationships/slide" Target="slides/slide58.xml" /><Relationship Id="rId64" Type="http://schemas.openxmlformats.org/officeDocument/2006/relationships/slide" Target="slides/slide59.xml" /><Relationship Id="rId65" Type="http://schemas.openxmlformats.org/officeDocument/2006/relationships/slide" Target="slides/slide60.xml" /><Relationship Id="rId66" Type="http://schemas.openxmlformats.org/officeDocument/2006/relationships/slide" Target="slides/slide61.xml" /><Relationship Id="rId67" Type="http://schemas.openxmlformats.org/officeDocument/2006/relationships/slide" Target="slides/slide62.xml" /><Relationship Id="rId68" Type="http://schemas.openxmlformats.org/officeDocument/2006/relationships/slide" Target="slides/slide63.xml" /><Relationship Id="rId69" Type="http://schemas.openxmlformats.org/officeDocument/2006/relationships/slide" Target="slides/slide64.xml" /><Relationship Id="rId7" Type="http://schemas.openxmlformats.org/officeDocument/2006/relationships/slide" Target="slides/slide2.xml" /><Relationship Id="rId70" Type="http://schemas.openxmlformats.org/officeDocument/2006/relationships/slide" Target="slides/slide65.xml" /><Relationship Id="rId71" Type="http://schemas.openxmlformats.org/officeDocument/2006/relationships/slide" Target="slides/slide66.xml" /><Relationship Id="rId72" Type="http://schemas.openxmlformats.org/officeDocument/2006/relationships/slide" Target="slides/slide67.xml" /><Relationship Id="rId73" Type="http://schemas.openxmlformats.org/officeDocument/2006/relationships/slide" Target="slides/slide68.xml" /><Relationship Id="rId74" Type="http://schemas.openxmlformats.org/officeDocument/2006/relationships/slide" Target="slides/slide69.xml" /><Relationship Id="rId75" Type="http://schemas.openxmlformats.org/officeDocument/2006/relationships/slide" Target="slides/slide70.xml" /><Relationship Id="rId76" Type="http://schemas.openxmlformats.org/officeDocument/2006/relationships/slide" Target="slides/slide71.xml" /><Relationship Id="rId77" Type="http://schemas.openxmlformats.org/officeDocument/2006/relationships/slide" Target="slides/slide72.xml" /><Relationship Id="rId78" Type="http://schemas.openxmlformats.org/officeDocument/2006/relationships/slide" Target="slides/slide73.xml" /><Relationship Id="rId79" Type="http://schemas.openxmlformats.org/officeDocument/2006/relationships/slide" Target="slides/slide74.xml" /><Relationship Id="rId8" Type="http://schemas.openxmlformats.org/officeDocument/2006/relationships/slide" Target="slides/slide3.xml" /><Relationship Id="rId80" Type="http://schemas.openxmlformats.org/officeDocument/2006/relationships/slide" Target="slides/slide75.xml" /><Relationship Id="rId81" Type="http://schemas.openxmlformats.org/officeDocument/2006/relationships/slide" Target="slides/slide76.xml" /><Relationship Id="rId82" Type="http://schemas.openxmlformats.org/officeDocument/2006/relationships/slide" Target="slides/slide77.xml" /><Relationship Id="rId83" Type="http://schemas.openxmlformats.org/officeDocument/2006/relationships/slide" Target="slides/slide78.xml" /><Relationship Id="rId84" Type="http://schemas.openxmlformats.org/officeDocument/2006/relationships/font" Target="fonts/font1.fntdata" /><Relationship Id="rId85" Type="http://schemas.openxmlformats.org/officeDocument/2006/relationships/font" Target="fonts/font2.fntdata" /><Relationship Id="rId86" Type="http://schemas.openxmlformats.org/officeDocument/2006/relationships/font" Target="fonts/font3.fntdata" /><Relationship Id="rId87" Type="http://schemas.openxmlformats.org/officeDocument/2006/relationships/font" Target="fonts/font4.fntdata" /><Relationship Id="rId88" Type="http://schemas.openxmlformats.org/officeDocument/2006/relationships/font" Target="fonts/font5.fntdata" /><Relationship Id="rId89" Type="http://schemas.openxmlformats.org/officeDocument/2006/relationships/font" Target="fonts/font6.fntdata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Relationship Id="rId3" Type="http://schemas.openxmlformats.org/officeDocument/2006/relationships/hyperlink" Target="http://www.who.int//mipfiles/2400/AllenFoster.pdf" TargetMode="External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4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5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6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7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8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9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0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1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2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3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4.pn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5.pn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6.pn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7.png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8.png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9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0.png" /></Relationships>
</file>

<file path=ppt/slides/_rels/slide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1.png" /></Relationships>
</file>

<file path=ppt/slides/_rels/slide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2.png" /></Relationships>
</file>

<file path=ppt/slides/_rels/slide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3.png" /><Relationship Id="rId3" Type="http://schemas.openxmlformats.org/officeDocument/2006/relationships/slide" Target="slide75.xml" /></Relationships>
</file>

<file path=ppt/slides/_rels/slide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4.png" /></Relationships>
</file>

<file path=ppt/slides/_rels/slide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5.png" /><Relationship Id="rId3" Type="http://schemas.openxmlformats.org/officeDocument/2006/relationships/slide" Target="slide75.xml" /></Relationships>
</file>

<file path=ppt/slides/_rels/slide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6.png" /><Relationship Id="rId3" Type="http://schemas.openxmlformats.org/officeDocument/2006/relationships/slide" Target="slide75.xml" /></Relationships>
</file>

<file path=ppt/slides/_rels/slide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7.png" /></Relationships>
</file>

<file path=ppt/slides/_rels/slide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8.png" /></Relationships>
</file>

<file path=ppt/slides/_rels/slide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9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0.png" /></Relationships>
</file>

<file path=ppt/slides/_rels/slide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1.png" /></Relationships>
</file>

<file path=ppt/slides/_rels/slide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2.png" /></Relationships>
</file>

<file path=ppt/slides/_rels/slide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3.png" /></Relationships>
</file>

<file path=ppt/slides/_rels/slide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4.png" /></Relationships>
</file>

<file path=ppt/slides/_rels/slide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5.png" /><Relationship Id="rId3" Type="http://schemas.openxmlformats.org/officeDocument/2006/relationships/slide" Target="slide63.xml" /><Relationship Id="rId4" Type="http://schemas.openxmlformats.org/officeDocument/2006/relationships/slide" Target="slide65.xml" /><Relationship Id="rId5" Type="http://schemas.openxmlformats.org/officeDocument/2006/relationships/slide" Target="slide66.xml" /></Relationships>
</file>

<file path=ppt/slides/_rels/slide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6.png" /></Relationships>
</file>

<file path=ppt/slides/_rels/slide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7.png" /></Relationships>
</file>

<file path=ppt/slides/_rels/slide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8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97782" y="761156"/>
            <a:ext cx="9584621" cy="12249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44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 b="1">
                <a:solidFill>
                  <a:srgbClr val="92224a"/>
                </a:solidFill>
                <a:latin typeface="Georgia"/>
                <a:cs typeface="Georgia"/>
              </a:rPr>
              <a:t>SMART</a:t>
            </a:r>
            <a:r>
              <a:rPr dirty="0" sz="4000" b="1">
                <a:solidFill>
                  <a:srgbClr val="92224a"/>
                </a:solidFill>
                <a:latin typeface="Georgia"/>
                <a:cs typeface="Georgia"/>
              </a:rPr>
              <a:t> </a:t>
            </a:r>
            <a:r>
              <a:rPr dirty="0" sz="4000" b="1">
                <a:solidFill>
                  <a:srgbClr val="92224a"/>
                </a:solidFill>
                <a:latin typeface="Georgia"/>
                <a:cs typeface="Georgia"/>
              </a:rPr>
              <a:t>NAVIGATION</a:t>
            </a:r>
            <a:r>
              <a:rPr dirty="0" sz="4000" b="1">
                <a:solidFill>
                  <a:srgbClr val="92224a"/>
                </a:solidFill>
                <a:latin typeface="Georgia"/>
                <a:cs typeface="Georgia"/>
              </a:rPr>
              <a:t> </a:t>
            </a:r>
            <a:r>
              <a:rPr dirty="0" sz="4000" b="1">
                <a:solidFill>
                  <a:srgbClr val="92224a"/>
                </a:solidFill>
                <a:latin typeface="Georgia"/>
                <a:cs typeface="Georgia"/>
              </a:rPr>
              <a:t>SYSTEM</a:t>
            </a:r>
            <a:r>
              <a:rPr dirty="0" sz="4000" b="1">
                <a:solidFill>
                  <a:srgbClr val="92224a"/>
                </a:solidFill>
                <a:latin typeface="Georgia"/>
                <a:cs typeface="Georgia"/>
              </a:rPr>
              <a:t> </a:t>
            </a:r>
            <a:r>
              <a:rPr dirty="0" sz="4000" b="1">
                <a:solidFill>
                  <a:srgbClr val="92224a"/>
                </a:solidFill>
                <a:latin typeface="Georgia"/>
                <a:cs typeface="Georgia"/>
              </a:rPr>
              <a:t>FOR</a:t>
            </a:r>
          </a:p>
          <a:p>
            <a:pPr marL="577056" marR="0">
              <a:lnSpc>
                <a:spcPts val="4544"/>
              </a:lnSpc>
              <a:spcBef>
                <a:spcPts val="255"/>
              </a:spcBef>
              <a:spcAft>
                <a:spcPts val="0"/>
              </a:spcAft>
            </a:pPr>
            <a:r>
              <a:rPr dirty="0" sz="4000" b="1">
                <a:solidFill>
                  <a:srgbClr val="92224a"/>
                </a:solidFill>
                <a:latin typeface="Georgia"/>
                <a:cs typeface="Georgia"/>
              </a:rPr>
              <a:t>VISUALLY</a:t>
            </a:r>
            <a:r>
              <a:rPr dirty="0" sz="4000" b="1">
                <a:solidFill>
                  <a:srgbClr val="92224a"/>
                </a:solidFill>
                <a:latin typeface="Georgia"/>
                <a:cs typeface="Georgia"/>
              </a:rPr>
              <a:t> </a:t>
            </a:r>
            <a:r>
              <a:rPr dirty="0" sz="4000" b="1">
                <a:solidFill>
                  <a:srgbClr val="92224a"/>
                </a:solidFill>
                <a:latin typeface="Georgia"/>
                <a:cs typeface="Georgia"/>
              </a:rPr>
              <a:t>IMPAIRED</a:t>
            </a:r>
            <a:r>
              <a:rPr dirty="0" sz="4000" b="1">
                <a:solidFill>
                  <a:srgbClr val="92224a"/>
                </a:solidFill>
                <a:latin typeface="Georgia"/>
                <a:cs typeface="Georgia"/>
              </a:rPr>
              <a:t> </a:t>
            </a:r>
            <a:r>
              <a:rPr dirty="0" sz="4000" b="1">
                <a:solidFill>
                  <a:srgbClr val="92224a"/>
                </a:solidFill>
                <a:latin typeface="Georgia"/>
                <a:cs typeface="Georgia"/>
              </a:rPr>
              <a:t>PERSON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74443" y="2351935"/>
            <a:ext cx="2039604" cy="5145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92224a"/>
                </a:solidFill>
                <a:latin typeface="Cambria"/>
                <a:cs typeface="Cambria"/>
              </a:rPr>
              <a:t>2022</a:t>
            </a:r>
            <a:r>
              <a:rPr dirty="0" sz="3200" spc="-95">
                <a:solidFill>
                  <a:srgbClr val="92224a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92224a"/>
                </a:solidFill>
                <a:latin typeface="Cambria"/>
                <a:cs typeface="Cambria"/>
              </a:rPr>
              <a:t>-</a:t>
            </a:r>
            <a:r>
              <a:rPr dirty="0" sz="3200" spc="-95">
                <a:solidFill>
                  <a:srgbClr val="92224a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92224a"/>
                </a:solidFill>
                <a:latin typeface="Cambria"/>
                <a:cs typeface="Cambria"/>
              </a:rPr>
              <a:t>227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26582" y="6572739"/>
            <a:ext cx="257708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1039" y="571686"/>
            <a:ext cx="2827536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cc0066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2850" spc="348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cc0066"/>
                </a:solidFill>
                <a:latin typeface="Cambria"/>
                <a:cs typeface="Cambria"/>
              </a:rPr>
              <a:t>Research</a:t>
            </a:r>
            <a:r>
              <a:rPr dirty="0" sz="2800" b="1">
                <a:solidFill>
                  <a:srgbClr val="cc0066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cc0066"/>
                </a:solidFill>
                <a:latin typeface="Cambria"/>
                <a:cs typeface="Cambria"/>
              </a:rPr>
              <a:t>Gap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60169" y="1819004"/>
            <a:ext cx="1214139" cy="5996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4791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Blind</a:t>
            </a:r>
          </a:p>
          <a:p>
            <a:pPr marL="0" marR="0">
              <a:lnSpc>
                <a:spcPts val="211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Reader[6]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09779" y="1819004"/>
            <a:ext cx="2521417" cy="5996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Intelligent</a:t>
            </a:r>
            <a:r>
              <a:rPr dirty="0" sz="1800" spc="1882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VisualPal</a:t>
            </a:r>
          </a:p>
          <a:p>
            <a:pPr marL="213456" marR="0">
              <a:lnSpc>
                <a:spcPts val="211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Eye[7]</a:t>
            </a:r>
            <a:r>
              <a:rPr dirty="0" sz="1800" spc="6138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[8]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516229" y="1822643"/>
            <a:ext cx="830609" cy="5804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6686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Third</a:t>
            </a:r>
          </a:p>
          <a:p>
            <a:pPr marL="0" marR="0">
              <a:lnSpc>
                <a:spcPts val="211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Eye[9]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750536" y="1822643"/>
            <a:ext cx="904279" cy="5804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9837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Our</a:t>
            </a:r>
          </a:p>
          <a:p>
            <a:pPr marL="0" marR="0">
              <a:lnSpc>
                <a:spcPts val="211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System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232452" y="1959802"/>
            <a:ext cx="1073832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Features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36979" y="2497489"/>
            <a:ext cx="2599287" cy="5996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Identifying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Objects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in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the</a:t>
            </a:r>
          </a:p>
          <a:p>
            <a:pPr marL="0" marR="0">
              <a:lnSpc>
                <a:spcPts val="211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environment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36979" y="3175973"/>
            <a:ext cx="2332503" cy="5996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Providing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an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option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to</a:t>
            </a:r>
          </a:p>
          <a:p>
            <a:pPr marL="0" marR="0">
              <a:lnSpc>
                <a:spcPts val="211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record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Voice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memos.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36979" y="3951537"/>
            <a:ext cx="1375355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Inbuilt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radio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234439" y="4478975"/>
            <a:ext cx="1670785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Color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Detection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234439" y="4905695"/>
            <a:ext cx="1849429" cy="5804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Optical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Character</a:t>
            </a:r>
          </a:p>
          <a:p>
            <a:pPr marL="0" marR="0">
              <a:lnSpc>
                <a:spcPts val="211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Recognition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682240" y="6534122"/>
            <a:ext cx="4335777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IT19049878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Jathusanan.E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8912" y="365093"/>
            <a:ext cx="3482652" cy="410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>
                <a:solidFill>
                  <a:srgbClr val="cc0066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2550" spc="69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cc0066"/>
                </a:solidFill>
                <a:latin typeface="Cambria"/>
                <a:cs typeface="Cambria"/>
              </a:rPr>
              <a:t>Research</a:t>
            </a:r>
            <a:r>
              <a:rPr dirty="0" sz="2500" b="1">
                <a:solidFill>
                  <a:srgbClr val="cc0066"/>
                </a:solidFill>
                <a:latin typeface="Cambria"/>
                <a:cs typeface="Cambria"/>
              </a:rPr>
              <a:t> </a:t>
            </a:r>
            <a:r>
              <a:rPr dirty="0" sz="2500" b="1">
                <a:solidFill>
                  <a:srgbClr val="cc0066"/>
                </a:solidFill>
                <a:latin typeface="Cambria"/>
                <a:cs typeface="Cambria"/>
              </a:rPr>
              <a:t>Questions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11640" y="1413688"/>
            <a:ext cx="2031755" cy="839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How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to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provide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a</a:t>
            </a:r>
          </a:p>
          <a:p>
            <a:pPr marL="0" marR="0">
              <a:lnSpc>
                <a:spcPts val="1993"/>
              </a:lnSpc>
              <a:spcBef>
                <a:spcPts val="166"/>
              </a:spcBef>
              <a:spcAft>
                <a:spcPts val="0"/>
              </a:spcAft>
            </a:pP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good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solution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when</a:t>
            </a:r>
          </a:p>
          <a:p>
            <a:pPr marL="0" marR="0">
              <a:lnSpc>
                <a:spcPts val="1993"/>
              </a:lnSpc>
              <a:spcBef>
                <a:spcPts val="116"/>
              </a:spcBef>
              <a:spcAft>
                <a:spcPts val="0"/>
              </a:spcAft>
            </a:pP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identifying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things?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7147" y="1443785"/>
            <a:ext cx="2379421" cy="11142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How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often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do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visually</a:t>
            </a:r>
          </a:p>
          <a:p>
            <a:pPr marL="0" marR="0">
              <a:lnSpc>
                <a:spcPts val="1993"/>
              </a:lnSpc>
              <a:spcBef>
                <a:spcPts val="166"/>
              </a:spcBef>
              <a:spcAft>
                <a:spcPts val="0"/>
              </a:spcAft>
            </a:pP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impaired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person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fail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to</a:t>
            </a:r>
          </a:p>
          <a:p>
            <a:pPr marL="0" marR="0">
              <a:lnSpc>
                <a:spcPts val="1993"/>
              </a:lnSpc>
              <a:spcBef>
                <a:spcPts val="116"/>
              </a:spcBef>
              <a:spcAft>
                <a:spcPts val="0"/>
              </a:spcAft>
            </a:pP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identify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the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desired</a:t>
            </a:r>
          </a:p>
          <a:p>
            <a:pPr marL="0" marR="0">
              <a:lnSpc>
                <a:spcPts val="1993"/>
              </a:lnSpc>
              <a:spcBef>
                <a:spcPts val="166"/>
              </a:spcBef>
              <a:spcAft>
                <a:spcPts val="0"/>
              </a:spcAft>
            </a:pP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object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33223" y="4315185"/>
            <a:ext cx="2151541" cy="13885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Do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they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use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voice</a:t>
            </a:r>
          </a:p>
          <a:p>
            <a:pPr marL="0" marR="0">
              <a:lnSpc>
                <a:spcPts val="1993"/>
              </a:lnSpc>
              <a:spcBef>
                <a:spcPts val="166"/>
              </a:spcBef>
              <a:spcAft>
                <a:spcPts val="0"/>
              </a:spcAft>
            </a:pP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recordings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as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an</a:t>
            </a:r>
          </a:p>
          <a:p>
            <a:pPr marL="0" marR="0">
              <a:lnSpc>
                <a:spcPts val="1993"/>
              </a:lnSpc>
              <a:spcBef>
                <a:spcPts val="116"/>
              </a:spcBef>
              <a:spcAft>
                <a:spcPts val="0"/>
              </a:spcAft>
            </a:pP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effective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way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of</a:t>
            </a:r>
          </a:p>
          <a:p>
            <a:pPr marL="0" marR="0">
              <a:lnSpc>
                <a:spcPts val="1993"/>
              </a:lnSpc>
              <a:spcBef>
                <a:spcPts val="166"/>
              </a:spcBef>
              <a:spcAft>
                <a:spcPts val="0"/>
              </a:spcAft>
            </a:pP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communication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with</a:t>
            </a:r>
          </a:p>
          <a:p>
            <a:pPr marL="0" marR="0">
              <a:lnSpc>
                <a:spcPts val="1993"/>
              </a:lnSpc>
              <a:spcBef>
                <a:spcPts val="116"/>
              </a:spcBef>
              <a:spcAft>
                <a:spcPts val="0"/>
              </a:spcAft>
            </a:pP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others?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57264" y="4601763"/>
            <a:ext cx="1934829" cy="839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Do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they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able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to</a:t>
            </a:r>
          </a:p>
          <a:p>
            <a:pPr marL="0" marR="0">
              <a:lnSpc>
                <a:spcPts val="1993"/>
              </a:lnSpc>
              <a:spcBef>
                <a:spcPts val="166"/>
              </a:spcBef>
              <a:spcAft>
                <a:spcPts val="0"/>
              </a:spcAft>
            </a:pP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utilize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the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radio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in</a:t>
            </a:r>
          </a:p>
          <a:p>
            <a:pPr marL="0" marR="0">
              <a:lnSpc>
                <a:spcPts val="1993"/>
              </a:lnSpc>
              <a:spcBef>
                <a:spcPts val="116"/>
              </a:spcBef>
              <a:spcAft>
                <a:spcPts val="0"/>
              </a:spcAft>
            </a:pP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their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spare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0d0d0d"/>
                </a:solidFill>
                <a:latin typeface="FBTQDQ+TimesNewRomanPS-BoldMT"/>
                <a:cs typeface="FBTQDQ+TimesNewRomanPS-BoldMT"/>
              </a:rPr>
              <a:t>time?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58440" y="6540893"/>
            <a:ext cx="4335777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IT19049878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Jathusanan.E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1039" y="563531"/>
            <a:ext cx="4549769" cy="1271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>
                <a:solidFill>
                  <a:srgbClr val="cc0066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2550" spc="69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cc0066"/>
                </a:solidFill>
                <a:latin typeface="Cambria"/>
                <a:cs typeface="Cambria"/>
              </a:rPr>
              <a:t>Specific</a:t>
            </a:r>
            <a:r>
              <a:rPr dirty="0" sz="2500" b="1">
                <a:solidFill>
                  <a:srgbClr val="cc0066"/>
                </a:solidFill>
                <a:latin typeface="Cambria"/>
                <a:cs typeface="Cambria"/>
              </a:rPr>
              <a:t> </a:t>
            </a:r>
            <a:r>
              <a:rPr dirty="0" sz="2500" b="1">
                <a:solidFill>
                  <a:srgbClr val="cc0066"/>
                </a:solidFill>
                <a:latin typeface="Cambria"/>
                <a:cs typeface="Cambria"/>
              </a:rPr>
              <a:t>and</a:t>
            </a:r>
            <a:r>
              <a:rPr dirty="0" sz="2500" b="1">
                <a:solidFill>
                  <a:srgbClr val="cc0066"/>
                </a:solidFill>
                <a:latin typeface="Cambria"/>
                <a:cs typeface="Cambria"/>
              </a:rPr>
              <a:t> </a:t>
            </a:r>
            <a:r>
              <a:rPr dirty="0" sz="2500" b="1">
                <a:solidFill>
                  <a:srgbClr val="cc0066"/>
                </a:solidFill>
                <a:latin typeface="Cambria"/>
                <a:cs typeface="Cambria"/>
              </a:rPr>
              <a:t>Sub</a:t>
            </a:r>
            <a:r>
              <a:rPr dirty="0" sz="2500" b="1">
                <a:solidFill>
                  <a:srgbClr val="cc0066"/>
                </a:solidFill>
                <a:latin typeface="Cambria"/>
                <a:cs typeface="Cambria"/>
              </a:rPr>
              <a:t> </a:t>
            </a:r>
            <a:r>
              <a:rPr dirty="0" sz="2500" b="1">
                <a:solidFill>
                  <a:srgbClr val="cc0066"/>
                </a:solidFill>
                <a:latin typeface="Cambria"/>
                <a:cs typeface="Cambria"/>
              </a:rPr>
              <a:t>Objectives</a:t>
            </a:r>
          </a:p>
          <a:p>
            <a:pPr marL="435772" marR="0">
              <a:lnSpc>
                <a:spcPts val="2930"/>
              </a:lnSpc>
              <a:spcBef>
                <a:spcPts val="3899"/>
              </a:spcBef>
              <a:spcAft>
                <a:spcPts val="0"/>
              </a:spcAft>
            </a:pPr>
            <a:r>
              <a:rPr dirty="0" sz="2550">
                <a:solidFill>
                  <a:srgbClr val="808080"/>
                </a:solidFill>
                <a:latin typeface="WOWQFW+ArialMT"/>
                <a:cs typeface="WOWQFW+ArialMT"/>
              </a:rPr>
              <a:t>•</a:t>
            </a:r>
            <a:r>
              <a:rPr dirty="0" sz="2550" spc="1169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808080"/>
                </a:solidFill>
                <a:latin typeface="Cambria"/>
                <a:cs typeface="Cambria"/>
              </a:rPr>
              <a:t>Specific</a:t>
            </a:r>
            <a:r>
              <a:rPr dirty="0" sz="2500" b="1">
                <a:solidFill>
                  <a:srgbClr val="808080"/>
                </a:solidFill>
                <a:latin typeface="Cambria"/>
                <a:cs typeface="Cambria"/>
              </a:rPr>
              <a:t> </a:t>
            </a:r>
            <a:r>
              <a:rPr dirty="0" sz="2500" b="1">
                <a:solidFill>
                  <a:srgbClr val="808080"/>
                </a:solidFill>
                <a:latin typeface="Cambria"/>
                <a:cs typeface="Cambria"/>
              </a:rPr>
              <a:t>Objective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39240" y="2260623"/>
            <a:ext cx="8994034" cy="11269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Develop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an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object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detection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algorithm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and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a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text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detection</a:t>
            </a:r>
          </a:p>
          <a:p>
            <a:pPr marL="0" marR="0">
              <a:lnSpc>
                <a:spcPts val="2813"/>
              </a:lnSpc>
              <a:spcBef>
                <a:spcPts val="66"/>
              </a:spcBef>
              <a:spcAft>
                <a:spcPts val="0"/>
              </a:spcAft>
            </a:pP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method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to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help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visually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impaired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persons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navigate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their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homes</a:t>
            </a:r>
          </a:p>
          <a:p>
            <a:pPr marL="0" marR="0">
              <a:lnSpc>
                <a:spcPts val="2813"/>
              </a:lnSpc>
              <a:spcBef>
                <a:spcPts val="66"/>
              </a:spcBef>
              <a:spcAft>
                <a:spcPts val="0"/>
              </a:spcAft>
            </a:pP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more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 </a:t>
            </a:r>
            <a:r>
              <a:rPr dirty="0" sz="2400" b="1">
                <a:solidFill>
                  <a:srgbClr val="0d0d0d"/>
                </a:solidFill>
                <a:latin typeface="Cambria"/>
                <a:cs typeface="Cambria"/>
              </a:rPr>
              <a:t>conveniently.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34640" y="6539508"/>
            <a:ext cx="4335777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IT19049878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Jathusanan.E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86224" y="438330"/>
            <a:ext cx="2624132" cy="410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>
                <a:solidFill>
                  <a:srgbClr val="808080"/>
                </a:solidFill>
                <a:latin typeface="WOWQFW+ArialMT"/>
                <a:cs typeface="WOWQFW+ArialMT"/>
              </a:rPr>
              <a:t>•</a:t>
            </a:r>
            <a:r>
              <a:rPr dirty="0" sz="2550" spc="1169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808080"/>
                </a:solidFill>
                <a:latin typeface="Cambria"/>
                <a:cs typeface="Cambria"/>
              </a:rPr>
              <a:t>Sub</a:t>
            </a:r>
            <a:r>
              <a:rPr dirty="0" sz="2500" b="1">
                <a:solidFill>
                  <a:srgbClr val="808080"/>
                </a:solidFill>
                <a:latin typeface="Cambria"/>
                <a:cs typeface="Cambria"/>
              </a:rPr>
              <a:t> </a:t>
            </a:r>
            <a:r>
              <a:rPr dirty="0" sz="2500" b="1">
                <a:solidFill>
                  <a:srgbClr val="808080"/>
                </a:solidFill>
                <a:latin typeface="Cambria"/>
                <a:cs typeface="Cambria"/>
              </a:rPr>
              <a:t>Objectives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40" y="1331979"/>
            <a:ext cx="10239854" cy="3475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1.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Users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provide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the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object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name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and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our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system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will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find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the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object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in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their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surroundings.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58440" y="6522566"/>
            <a:ext cx="4335777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IT19049878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Jathusanan.E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13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2440" y="753828"/>
            <a:ext cx="8541104" cy="3475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2.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Users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can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record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custom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voice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recordings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to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share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with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their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loved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ones.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82240" y="6539508"/>
            <a:ext cx="4335777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IT19049878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Jathusanan.E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1040" y="657857"/>
            <a:ext cx="5819514" cy="3475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3.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Users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can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play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radio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with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their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voice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commands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82240" y="6602492"/>
            <a:ext cx="4335777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IT19049878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Jathusanan.E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8639" y="385171"/>
            <a:ext cx="2743115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cc0066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2850" spc="348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cc0066"/>
                </a:solidFill>
                <a:latin typeface="Cambria"/>
                <a:cs typeface="Cambria"/>
              </a:rPr>
              <a:t>Methodology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34640" y="6521498"/>
            <a:ext cx="4335777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IT19049878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Jathusanan.E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15339" y="544080"/>
            <a:ext cx="2780532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cc0066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2850" spc="348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cc0066"/>
                </a:solidFill>
                <a:latin typeface="Cambria"/>
                <a:cs typeface="Cambria"/>
              </a:rPr>
              <a:t>Technologies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8458" y="1567021"/>
            <a:ext cx="2036784" cy="291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FBTQDQ+TimesNewRomanPS-BoldMT"/>
                <a:cs typeface="FBTQDQ+TimesNewRomanPS-BoldMT"/>
              </a:rPr>
              <a:t>Mobile</a:t>
            </a:r>
            <a:r>
              <a:rPr dirty="0" sz="1800" b="1">
                <a:solidFill>
                  <a:srgbClr val="ffffff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ffffff"/>
                </a:solidFill>
                <a:latin typeface="FBTQDQ+TimesNewRomanPS-BoldMT"/>
                <a:cs typeface="FBTQDQ+TimesNewRomanPS-BoldMT"/>
              </a:rPr>
              <a:t>Application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3600" y="2168195"/>
            <a:ext cx="1582064" cy="270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00000"/>
                </a:solidFill>
                <a:latin typeface="DOQNGA+TimesNewRomanPSMT"/>
                <a:cs typeface="DOQNGA+TimesNewRomanPSMT"/>
              </a:rPr>
              <a:t>•</a:t>
            </a:r>
            <a:r>
              <a:rPr dirty="0" sz="1650" spc="3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Android</a:t>
            </a:r>
            <a:r>
              <a:rPr dirty="0" sz="1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Studio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8458" y="2897540"/>
            <a:ext cx="2209079" cy="291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FBTQDQ+TimesNewRomanPS-BoldMT"/>
                <a:cs typeface="FBTQDQ+TimesNewRomanPS-BoldMT"/>
              </a:rPr>
              <a:t>Backend</a:t>
            </a:r>
            <a:r>
              <a:rPr dirty="0" sz="1800" b="1">
                <a:solidFill>
                  <a:srgbClr val="ffffff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ffffff"/>
                </a:solidFill>
                <a:latin typeface="FBTQDQ+TimesNewRomanPS-BoldMT"/>
                <a:cs typeface="FBTQDQ+TimesNewRomanPS-BoldMT"/>
              </a:rPr>
              <a:t>&amp;</a:t>
            </a:r>
            <a:r>
              <a:rPr dirty="0" sz="1800" b="1">
                <a:solidFill>
                  <a:srgbClr val="ffffff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ffffff"/>
                </a:solidFill>
                <a:latin typeface="FBTQDQ+TimesNewRomanPS-BoldMT"/>
                <a:cs typeface="FBTQDQ+TimesNewRomanPS-BoldMT"/>
              </a:rPr>
              <a:t>Database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3600" y="3577076"/>
            <a:ext cx="1011651" cy="5505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00000"/>
                </a:solidFill>
                <a:latin typeface="DOQNGA+TimesNewRomanPSMT"/>
                <a:cs typeface="DOQNGA+TimesNewRomanPSMT"/>
              </a:rPr>
              <a:t>•</a:t>
            </a:r>
            <a:r>
              <a:rPr dirty="0" sz="1650" spc="3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Python</a:t>
            </a:r>
          </a:p>
          <a:p>
            <a:pPr marL="0" marR="0">
              <a:lnSpc>
                <a:spcPts val="1827"/>
              </a:lnSpc>
              <a:spcBef>
                <a:spcPts val="380"/>
              </a:spcBef>
              <a:spcAft>
                <a:spcPts val="0"/>
              </a:spcAft>
            </a:pPr>
            <a:r>
              <a:rPr dirty="0" sz="1650">
                <a:solidFill>
                  <a:srgbClr val="000000"/>
                </a:solidFill>
                <a:latin typeface="DOQNGA+TimesNewRomanPSMT"/>
                <a:cs typeface="DOQNGA+TimesNewRomanPSMT"/>
              </a:rPr>
              <a:t>•</a:t>
            </a:r>
            <a:r>
              <a:rPr dirty="0" sz="1650" spc="3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Firebase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08458" y="4666455"/>
            <a:ext cx="2474290" cy="291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FBTQDQ+TimesNewRomanPS-BoldMT"/>
                <a:cs typeface="FBTQDQ+TimesNewRomanPS-BoldMT"/>
              </a:rPr>
              <a:t>Frameworks</a:t>
            </a:r>
            <a:r>
              <a:rPr dirty="0" sz="1800" b="1">
                <a:solidFill>
                  <a:srgbClr val="ffffff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ffffff"/>
                </a:solidFill>
                <a:latin typeface="FBTQDQ+TimesNewRomanPS-BoldMT"/>
                <a:cs typeface="FBTQDQ+TimesNewRomanPS-BoldMT"/>
              </a:rPr>
              <a:t>&amp;</a:t>
            </a:r>
            <a:r>
              <a:rPr dirty="0" sz="1800" b="1">
                <a:solidFill>
                  <a:srgbClr val="ffffff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1800" b="1">
                <a:solidFill>
                  <a:srgbClr val="ffffff"/>
                </a:solidFill>
                <a:latin typeface="FBTQDQ+TimesNewRomanPS-BoldMT"/>
                <a:cs typeface="FBTQDQ+TimesNewRomanPS-BoldMT"/>
              </a:rPr>
              <a:t>Library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3600" y="5418322"/>
            <a:ext cx="1305340" cy="5505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00000"/>
                </a:solidFill>
                <a:latin typeface="DOQNGA+TimesNewRomanPSMT"/>
                <a:cs typeface="DOQNGA+TimesNewRomanPSMT"/>
              </a:rPr>
              <a:t>•</a:t>
            </a:r>
            <a:r>
              <a:rPr dirty="0" sz="1650" spc="3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OpenCV</a:t>
            </a:r>
          </a:p>
          <a:p>
            <a:pPr marL="0" marR="0">
              <a:lnSpc>
                <a:spcPts val="1827"/>
              </a:lnSpc>
              <a:spcBef>
                <a:spcPts val="380"/>
              </a:spcBef>
              <a:spcAft>
                <a:spcPts val="0"/>
              </a:spcAft>
            </a:pPr>
            <a:r>
              <a:rPr dirty="0" sz="1650">
                <a:solidFill>
                  <a:srgbClr val="000000"/>
                </a:solidFill>
                <a:latin typeface="DOQNGA+TimesNewRomanPSMT"/>
                <a:cs typeface="DOQNGA+TimesNewRomanPSMT"/>
              </a:rPr>
              <a:t>•</a:t>
            </a:r>
            <a:r>
              <a:rPr dirty="0" sz="1650" spc="3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TensorFlow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063240" y="6497943"/>
            <a:ext cx="4335777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IT19049878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Jathusanan.E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3439" y="541524"/>
            <a:ext cx="2932018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cc0066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2850" spc="348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cc0066"/>
                </a:solidFill>
                <a:latin typeface="Cambria"/>
                <a:cs typeface="Cambria"/>
              </a:rPr>
              <a:t>Requirements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68373" y="1489495"/>
            <a:ext cx="939977" cy="270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00000"/>
                </a:solidFill>
                <a:latin typeface="DOQNGA+TimesNewRomanPSMT"/>
                <a:cs typeface="DOQNGA+TimesNewRomanPSMT"/>
              </a:rPr>
              <a:t>•</a:t>
            </a:r>
            <a:r>
              <a:rPr dirty="0" sz="1650" spc="-11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Security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94215" y="1511884"/>
            <a:ext cx="1175461" cy="270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00000"/>
                </a:solidFill>
                <a:latin typeface="DOQNGA+TimesNewRomanPSMT"/>
                <a:cs typeface="DOQNGA+TimesNewRomanPSMT"/>
              </a:rPr>
              <a:t>•</a:t>
            </a:r>
            <a:r>
              <a:rPr dirty="0" sz="1650" spc="3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User</a:t>
            </a:r>
            <a:r>
              <a:rPr dirty="0" sz="1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login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668373" y="1745527"/>
            <a:ext cx="1232789" cy="5261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00000"/>
                </a:solidFill>
                <a:latin typeface="DOQNGA+TimesNewRomanPSMT"/>
                <a:cs typeface="DOQNGA+TimesNewRomanPSMT"/>
              </a:rPr>
              <a:t>•</a:t>
            </a:r>
            <a:r>
              <a:rPr dirty="0" sz="1650" spc="-11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Availability</a:t>
            </a:r>
          </a:p>
          <a:p>
            <a:pPr marL="0" marR="0">
              <a:lnSpc>
                <a:spcPts val="1827"/>
              </a:lnSpc>
              <a:spcBef>
                <a:spcPts val="188"/>
              </a:spcBef>
              <a:spcAft>
                <a:spcPts val="0"/>
              </a:spcAft>
            </a:pPr>
            <a:r>
              <a:rPr dirty="0" sz="1650">
                <a:solidFill>
                  <a:srgbClr val="000000"/>
                </a:solidFill>
                <a:latin typeface="DOQNGA+TimesNewRomanPSMT"/>
                <a:cs typeface="DOQNGA+TimesNewRomanPSMT"/>
              </a:rPr>
              <a:t>•</a:t>
            </a:r>
            <a:r>
              <a:rPr dirty="0" sz="1650" spc="-11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Usability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94215" y="1767916"/>
            <a:ext cx="1913922" cy="488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00000"/>
                </a:solidFill>
                <a:latin typeface="DOQNGA+TimesNewRomanPSMT"/>
                <a:cs typeface="DOQNGA+TimesNewRomanPSMT"/>
              </a:rPr>
              <a:t>•</a:t>
            </a:r>
            <a:r>
              <a:rPr dirty="0" sz="1650" spc="3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Correct</a:t>
            </a:r>
            <a:r>
              <a:rPr dirty="0" sz="1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recognition</a:t>
            </a:r>
          </a:p>
          <a:p>
            <a:pPr marL="171450" marR="0">
              <a:lnSpc>
                <a:spcPts val="1727"/>
              </a:lnSpc>
              <a:spcBef>
                <a:spcPts val="5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of</a:t>
            </a:r>
            <a:r>
              <a:rPr dirty="0" sz="1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voice</a:t>
            </a:r>
            <a:r>
              <a:rPr dirty="0" sz="1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commands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294215" y="2243404"/>
            <a:ext cx="1648104" cy="488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00000"/>
                </a:solidFill>
                <a:latin typeface="DOQNGA+TimesNewRomanPSMT"/>
                <a:cs typeface="DOQNGA+TimesNewRomanPSMT"/>
              </a:rPr>
              <a:t>•</a:t>
            </a:r>
            <a:r>
              <a:rPr dirty="0" sz="1650" spc="3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Detect</a:t>
            </a:r>
            <a:r>
              <a:rPr dirty="0" sz="1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Required</a:t>
            </a:r>
          </a:p>
          <a:p>
            <a:pPr marL="171450" marR="0">
              <a:lnSpc>
                <a:spcPts val="1727"/>
              </a:lnSpc>
              <a:spcBef>
                <a:spcPts val="5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objects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68373" y="2257591"/>
            <a:ext cx="1300829" cy="270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00000"/>
                </a:solidFill>
                <a:latin typeface="DOQNGA+TimesNewRomanPSMT"/>
                <a:cs typeface="DOQNGA+TimesNewRomanPSMT"/>
              </a:rPr>
              <a:t>•</a:t>
            </a:r>
            <a:r>
              <a:rPr dirty="0" sz="1650" spc="-11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Performance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373434" y="2370338"/>
            <a:ext cx="1385604" cy="1076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1474" marR="0">
              <a:lnSpc>
                <a:spcPts val="20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 spc="-11">
                <a:solidFill>
                  <a:srgbClr val="ffffff"/>
                </a:solidFill>
                <a:latin typeface="DOQNGA+TimesNewRomanPSMT"/>
                <a:cs typeface="DOQNGA+TimesNewRomanPSMT"/>
              </a:rPr>
              <a:t>Non-</a:t>
            </a:r>
          </a:p>
          <a:p>
            <a:pPr marL="105568" marR="0">
              <a:lnSpc>
                <a:spcPts val="203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 spc="-10">
                <a:solidFill>
                  <a:srgbClr val="ffffff"/>
                </a:solidFill>
                <a:latin typeface="DOQNGA+TimesNewRomanPSMT"/>
                <a:cs typeface="DOQNGA+TimesNewRomanPSMT"/>
              </a:rPr>
              <a:t>Functional</a:t>
            </a:r>
          </a:p>
          <a:p>
            <a:pPr marL="0" marR="0">
              <a:lnSpc>
                <a:spcPts val="203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 spc="-10">
                <a:solidFill>
                  <a:srgbClr val="ffffff"/>
                </a:solidFill>
                <a:latin typeface="DOQNGA+TimesNewRomanPSMT"/>
                <a:cs typeface="DOQNGA+TimesNewRomanPSMT"/>
              </a:rPr>
              <a:t>Requirement</a:t>
            </a:r>
          </a:p>
          <a:p>
            <a:pPr marL="569912" marR="0">
              <a:lnSpc>
                <a:spcPts val="2030"/>
              </a:lnSpc>
              <a:spcBef>
                <a:spcPts val="50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DOQNGA+TimesNewRomanPSMT"/>
                <a:cs typeface="DOQNGA+TimesNewRomanPSMT"/>
              </a:rPr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83313" y="2499268"/>
            <a:ext cx="1385604" cy="818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5568" marR="0">
              <a:lnSpc>
                <a:spcPts val="20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 spc="-10">
                <a:solidFill>
                  <a:srgbClr val="ffffff"/>
                </a:solidFill>
                <a:latin typeface="DOQNGA+TimesNewRomanPSMT"/>
                <a:cs typeface="DOQNGA+TimesNewRomanPSMT"/>
              </a:rPr>
              <a:t>Functional</a:t>
            </a:r>
          </a:p>
          <a:p>
            <a:pPr marL="0" marR="0">
              <a:lnSpc>
                <a:spcPts val="203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 spc="-10">
                <a:solidFill>
                  <a:srgbClr val="ffffff"/>
                </a:solidFill>
                <a:latin typeface="DOQNGA+TimesNewRomanPSMT"/>
                <a:cs typeface="DOQNGA+TimesNewRomanPSMT"/>
              </a:rPr>
              <a:t>Requirement</a:t>
            </a:r>
          </a:p>
          <a:p>
            <a:pPr marL="569912" marR="0">
              <a:lnSpc>
                <a:spcPts val="203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DOQNGA+TimesNewRomanPSMT"/>
                <a:cs typeface="DOQNGA+TimesNewRomanPSMT"/>
              </a:rPr>
              <a:t>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683314" y="4189388"/>
            <a:ext cx="1385604" cy="818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4318" marR="0">
              <a:lnSpc>
                <a:spcPts val="20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DOQNGA+TimesNewRomanPSMT"/>
                <a:cs typeface="DOQNGA+TimesNewRomanPSMT"/>
              </a:rPr>
              <a:t>System</a:t>
            </a:r>
          </a:p>
          <a:p>
            <a:pPr marL="0" marR="0">
              <a:lnSpc>
                <a:spcPts val="203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 spc="-10">
                <a:solidFill>
                  <a:srgbClr val="ffffff"/>
                </a:solidFill>
                <a:latin typeface="DOQNGA+TimesNewRomanPSMT"/>
                <a:cs typeface="DOQNGA+TimesNewRomanPSMT"/>
              </a:rPr>
              <a:t>Requirement</a:t>
            </a:r>
          </a:p>
          <a:p>
            <a:pPr marL="569912" marR="0">
              <a:lnSpc>
                <a:spcPts val="203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DOQNGA+TimesNewRomanPSMT"/>
                <a:cs typeface="DOQNGA+TimesNewRomanPSMT"/>
              </a:rPr>
              <a:t>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373434" y="4189388"/>
            <a:ext cx="1385604" cy="818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0524" marR="0">
              <a:lnSpc>
                <a:spcPts val="2081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 spc="-10">
                <a:solidFill>
                  <a:srgbClr val="ffffff"/>
                </a:solidFill>
                <a:latin typeface="DOQNGA+TimesNewRomanPSMT"/>
                <a:cs typeface="DOQNGA+TimesNewRomanPSMT"/>
              </a:rPr>
              <a:t>User</a:t>
            </a:r>
          </a:p>
          <a:p>
            <a:pPr marL="0" marR="0">
              <a:lnSpc>
                <a:spcPts val="203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 spc="-10">
                <a:solidFill>
                  <a:srgbClr val="ffffff"/>
                </a:solidFill>
                <a:latin typeface="DOQNGA+TimesNewRomanPSMT"/>
                <a:cs typeface="DOQNGA+TimesNewRomanPSMT"/>
              </a:rPr>
              <a:t>Requirement</a:t>
            </a:r>
          </a:p>
          <a:p>
            <a:pPr marL="569912" marR="0">
              <a:lnSpc>
                <a:spcPts val="203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ffffff"/>
                </a:solidFill>
                <a:latin typeface="DOQNGA+TimesNewRomanPSMT"/>
                <a:cs typeface="DOQNGA+TimesNewRomanPSMT"/>
              </a:rPr>
              <a:t>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246288" y="4670579"/>
            <a:ext cx="2026431" cy="7822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00000"/>
                </a:solidFill>
                <a:latin typeface="DOQNGA+TimesNewRomanPSMT"/>
                <a:cs typeface="DOQNGA+TimesNewRomanPSMT"/>
              </a:rPr>
              <a:t>•</a:t>
            </a:r>
            <a:r>
              <a:rPr dirty="0" sz="1650" spc="3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Storage</a:t>
            </a:r>
          </a:p>
          <a:p>
            <a:pPr marL="0" marR="0">
              <a:lnSpc>
                <a:spcPts val="1827"/>
              </a:lnSpc>
              <a:spcBef>
                <a:spcPts val="188"/>
              </a:spcBef>
              <a:spcAft>
                <a:spcPts val="0"/>
              </a:spcAft>
            </a:pPr>
            <a:r>
              <a:rPr dirty="0" sz="1650">
                <a:solidFill>
                  <a:srgbClr val="000000"/>
                </a:solidFill>
                <a:latin typeface="DOQNGA+TimesNewRomanPSMT"/>
                <a:cs typeface="DOQNGA+TimesNewRomanPSMT"/>
              </a:rPr>
              <a:t>•</a:t>
            </a:r>
            <a:r>
              <a:rPr dirty="0" sz="1650" spc="3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Good</a:t>
            </a:r>
            <a:r>
              <a:rPr dirty="0" sz="1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quality</a:t>
            </a:r>
            <a:r>
              <a:rPr dirty="0" sz="1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camera</a:t>
            </a:r>
          </a:p>
          <a:p>
            <a:pPr marL="0" marR="0">
              <a:lnSpc>
                <a:spcPts val="1827"/>
              </a:lnSpc>
              <a:spcBef>
                <a:spcPts val="238"/>
              </a:spcBef>
              <a:spcAft>
                <a:spcPts val="0"/>
              </a:spcAft>
            </a:pPr>
            <a:r>
              <a:rPr dirty="0" sz="1650">
                <a:solidFill>
                  <a:srgbClr val="000000"/>
                </a:solidFill>
                <a:latin typeface="DOQNGA+TimesNewRomanPSMT"/>
                <a:cs typeface="DOQNGA+TimesNewRomanPSMT"/>
              </a:rPr>
              <a:t>•</a:t>
            </a:r>
            <a:r>
              <a:rPr dirty="0" sz="1650" spc="3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Good</a:t>
            </a:r>
            <a:r>
              <a:rPr dirty="0" sz="1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microphone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180431" y="4730482"/>
            <a:ext cx="2008987" cy="7456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00000"/>
                </a:solidFill>
                <a:latin typeface="DOQNGA+TimesNewRomanPSMT"/>
                <a:cs typeface="DOQNGA+TimesNewRomanPSMT"/>
              </a:rPr>
              <a:t>•</a:t>
            </a:r>
            <a:r>
              <a:rPr dirty="0" sz="1650" spc="3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An</a:t>
            </a:r>
            <a:r>
              <a:rPr dirty="0" sz="1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android</a:t>
            </a:r>
            <a:r>
              <a:rPr dirty="0" sz="1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camera</a:t>
            </a:r>
          </a:p>
          <a:p>
            <a:pPr marL="171450" marR="0">
              <a:lnSpc>
                <a:spcPts val="1727"/>
              </a:lnSpc>
              <a:spcBef>
                <a:spcPts val="5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smartphone</a:t>
            </a:r>
          </a:p>
          <a:p>
            <a:pPr marL="0" marR="0">
              <a:lnSpc>
                <a:spcPts val="1827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650">
                <a:solidFill>
                  <a:srgbClr val="000000"/>
                </a:solidFill>
                <a:latin typeface="DOQNGA+TimesNewRomanPSMT"/>
                <a:cs typeface="DOQNGA+TimesNewRomanPSMT"/>
              </a:rPr>
              <a:t>•</a:t>
            </a:r>
            <a:r>
              <a:rPr dirty="0" sz="1650" spc="3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Internet</a:t>
            </a:r>
            <a:r>
              <a:rPr dirty="0" sz="1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000000"/>
                </a:solidFill>
                <a:latin typeface="DOQNGA+TimesNewRomanPSMT"/>
                <a:cs typeface="DOQNGA+TimesNewRomanPSMT"/>
              </a:rPr>
              <a:t>connectivity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063240" y="6539508"/>
            <a:ext cx="4335777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IT19049878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Jathusanan.E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4839" y="419286"/>
            <a:ext cx="5130968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cc0066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2850" spc="348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cc0066"/>
                </a:solidFill>
                <a:latin typeface="Cambria"/>
                <a:cs typeface="Cambria"/>
              </a:rPr>
              <a:t>Work</a:t>
            </a:r>
            <a:r>
              <a:rPr dirty="0" sz="2800" b="1">
                <a:solidFill>
                  <a:srgbClr val="cc0066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cc0066"/>
                </a:solidFill>
                <a:latin typeface="Cambria"/>
                <a:cs typeface="Cambria"/>
              </a:rPr>
              <a:t>Breakdown</a:t>
            </a:r>
            <a:r>
              <a:rPr dirty="0" sz="2800" b="1">
                <a:solidFill>
                  <a:srgbClr val="cc0066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cc0066"/>
                </a:solidFill>
                <a:latin typeface="Cambria"/>
                <a:cs typeface="Cambria"/>
              </a:rPr>
              <a:t>Structure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58440" y="6539508"/>
            <a:ext cx="4335777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IT19049878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Jathusanan.E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70213" y="664423"/>
            <a:ext cx="2422921" cy="16575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Supervisor</a:t>
            </a: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-</a:t>
            </a:r>
          </a:p>
          <a:p>
            <a:pPr marL="16626" marR="0">
              <a:lnSpc>
                <a:spcPts val="3751"/>
              </a:lnSpc>
              <a:spcBef>
                <a:spcPts val="5248"/>
              </a:spcBef>
              <a:spcAft>
                <a:spcPts val="0"/>
              </a:spcAft>
            </a:pP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Members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77640" y="768680"/>
            <a:ext cx="3685816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Ms.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Sanjeevi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Chandrasiri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80211" y="2624540"/>
            <a:ext cx="1784289" cy="335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000000"/>
                </a:solidFill>
                <a:latin typeface="Cambria"/>
                <a:cs typeface="Cambria"/>
              </a:rPr>
              <a:t>Student</a:t>
            </a:r>
            <a:r>
              <a:rPr dirty="0" sz="20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000000"/>
                </a:solidFill>
                <a:latin typeface="Cambria"/>
                <a:cs typeface="Cambria"/>
              </a:rPr>
              <a:t>Name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20163" y="2624540"/>
            <a:ext cx="1382672" cy="335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000000"/>
                </a:solidFill>
                <a:latin typeface="Cambria"/>
                <a:cs typeface="Cambria"/>
              </a:rPr>
              <a:t>Student</a:t>
            </a:r>
            <a:r>
              <a:rPr dirty="0" sz="20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000000"/>
                </a:solidFill>
                <a:latin typeface="Cambria"/>
                <a:cs typeface="Cambria"/>
              </a:rPr>
              <a:t>ID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35478" y="2624540"/>
            <a:ext cx="1790377" cy="335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000000"/>
                </a:solidFill>
                <a:latin typeface="Cambria"/>
                <a:cs typeface="Cambria"/>
              </a:rPr>
              <a:t>Specialization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93075" y="3257783"/>
            <a:ext cx="1418852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Jathusanan.E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797938" y="3257783"/>
            <a:ext cx="1423578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IT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19049878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532390" y="3257783"/>
            <a:ext cx="397296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93075" y="4012856"/>
            <a:ext cx="1950057" cy="1061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W.R.J.M.Weragoda</a:t>
            </a:r>
          </a:p>
          <a:p>
            <a:pPr marL="0" marR="0">
              <a:lnSpc>
                <a:spcPts val="2110"/>
              </a:lnSpc>
              <a:spcBef>
                <a:spcPts val="3885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Madushan.W.A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797938" y="4012856"/>
            <a:ext cx="1423578" cy="18162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IT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19008424</a:t>
            </a:r>
          </a:p>
          <a:p>
            <a:pPr marL="0" marR="0">
              <a:lnSpc>
                <a:spcPts val="2110"/>
              </a:lnSpc>
              <a:spcBef>
                <a:spcPts val="3885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IT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19042152</a:t>
            </a:r>
          </a:p>
          <a:p>
            <a:pPr marL="0" marR="0">
              <a:lnSpc>
                <a:spcPts val="2110"/>
              </a:lnSpc>
              <a:spcBef>
                <a:spcPts val="3835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IT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19109190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532390" y="4012856"/>
            <a:ext cx="397296" cy="18162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SE</a:t>
            </a:r>
          </a:p>
          <a:p>
            <a:pPr marL="0" marR="0">
              <a:lnSpc>
                <a:spcPts val="2110"/>
              </a:lnSpc>
              <a:spcBef>
                <a:spcPts val="3885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SE</a:t>
            </a:r>
          </a:p>
          <a:p>
            <a:pPr marL="0" marR="0">
              <a:lnSpc>
                <a:spcPts val="2110"/>
              </a:lnSpc>
              <a:spcBef>
                <a:spcPts val="3835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393075" y="5523002"/>
            <a:ext cx="2461553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S.R.D.Sudaraka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Keshara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526582" y="6572739"/>
            <a:ext cx="257708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3439" y="376425"/>
            <a:ext cx="2481561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cc0066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2850" spc="348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cc0066"/>
                </a:solidFill>
                <a:latin typeface="Cambria"/>
                <a:cs typeface="Cambria"/>
              </a:rPr>
              <a:t>Gantt</a:t>
            </a:r>
            <a:r>
              <a:rPr dirty="0" sz="2800" b="1">
                <a:solidFill>
                  <a:srgbClr val="cc0066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cc0066"/>
                </a:solidFill>
                <a:latin typeface="Cambria"/>
                <a:cs typeface="Cambria"/>
              </a:rPr>
              <a:t>Chart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34640" y="6539508"/>
            <a:ext cx="4335777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IT19049878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Jathusanan.E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07225" y="190686"/>
            <a:ext cx="1967210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595959"/>
                </a:solidFill>
                <a:latin typeface="Cambria"/>
                <a:cs typeface="Cambria"/>
              </a:rPr>
              <a:t>References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9214" y="894984"/>
            <a:ext cx="9503256" cy="234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[1]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Bradshaw,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J.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L.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Nettleton,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N.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C.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Spehr,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K.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(1982).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Braille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reading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and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left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and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right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hemispace.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Neuropsychologia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20,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493–500.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9214" y="1316624"/>
            <a:ext cx="10486349" cy="5550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[2]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R.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Tapu,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B.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Mocanu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and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E.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Tapu,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"A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survey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on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wearable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devices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used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to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assist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the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visual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impaired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user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navigation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in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outdoor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environments,"</a:t>
            </a:r>
          </a:p>
          <a:p>
            <a:pPr marL="0" marR="0">
              <a:lnSpc>
                <a:spcPts val="1550"/>
              </a:lnSpc>
              <a:spcBef>
                <a:spcPts val="919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2014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11th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International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Symposium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on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Electronics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and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Telecommunications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(ISETC),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Timisoara,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2014,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pp.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1-4.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9214" y="2058304"/>
            <a:ext cx="10486349" cy="5550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[3]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R.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Tapu,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B.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Mocanu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and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E.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Tapu,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"A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survey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on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wearable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devices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used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to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assist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the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visual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impaired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user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navigation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in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outdoor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environments,"</a:t>
            </a:r>
          </a:p>
          <a:p>
            <a:pPr marL="0" marR="0">
              <a:lnSpc>
                <a:spcPts val="1550"/>
              </a:lnSpc>
              <a:spcBef>
                <a:spcPts val="919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2014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11th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International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Symposium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on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Electronics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and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Telecommunications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(ISETC),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Timisoara,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2014,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pp.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1-4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89214" y="2799984"/>
            <a:ext cx="10510847" cy="5550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[4]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Ahmed,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Syed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Faiz,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Hazry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Desa,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Fahad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Azim,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Ammar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Surti,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and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Waqas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Hussain.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"Remote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access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of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SCADA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with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online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video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streaming."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In</a:t>
            </a:r>
          </a:p>
          <a:p>
            <a:pPr marL="0" marR="0">
              <a:lnSpc>
                <a:spcPts val="1550"/>
              </a:lnSpc>
              <a:spcBef>
                <a:spcPts val="919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2013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8th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International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Conference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on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Computer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Science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&amp;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Education,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pp.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270-274.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IEEE,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2013.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89214" y="3541664"/>
            <a:ext cx="10340870" cy="5550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[5]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Ahmed,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Syed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Faiz,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George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Banky,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Aaron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Blicblau,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and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M.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Kamran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Joyo.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"Augmented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reality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with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Haptic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technology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based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online</a:t>
            </a:r>
          </a:p>
          <a:p>
            <a:pPr marL="0" marR="0">
              <a:lnSpc>
                <a:spcPts val="1550"/>
              </a:lnSpc>
              <a:spcBef>
                <a:spcPts val="919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experimental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based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distance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learning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education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technique."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In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AIP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Conference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Proceedings,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vol.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1775,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no.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1,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p.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030068.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AIP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Publishing,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2016.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89214" y="4283344"/>
            <a:ext cx="7897672" cy="234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[6]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G.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Sainarayanan,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“Blind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Reader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for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Visually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Impaired”,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Ph.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D.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Thesis,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University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Malaysia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Sabah,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2002.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89214" y="4704984"/>
            <a:ext cx="10073461" cy="5550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[7]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M.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Awad,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J.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E.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Haddad,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E.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Khneisser,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T.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Mahmoud,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E.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Yaacoub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and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M.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Malli,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"Intelligent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eye: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A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mobile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application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for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assisting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blind</a:t>
            </a:r>
          </a:p>
          <a:p>
            <a:pPr marL="0" marR="0">
              <a:lnSpc>
                <a:spcPts val="1550"/>
              </a:lnSpc>
              <a:spcBef>
                <a:spcPts val="919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people,"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2018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IEEE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Middle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East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and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North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Africa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Communications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Conference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(MENACOMM),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2018.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89214" y="5446663"/>
            <a:ext cx="9372395" cy="6566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[8]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C.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Kang,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H.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Jo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and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B.Kim,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“VisualPal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for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Visually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Impaired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Person”,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The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Journal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of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KICS,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vol.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36,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no.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3,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pp.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195-304,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2011.</a:t>
            </a:r>
          </a:p>
          <a:p>
            <a:pPr marL="0" marR="0">
              <a:lnSpc>
                <a:spcPts val="1550"/>
              </a:lnSpc>
              <a:spcBef>
                <a:spcPts val="1719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[9]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I.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S.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E.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H.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Alex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Krizhevsky,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“Third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Eye”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in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Neural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Information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Processing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Systems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Conference,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Toronto,</a:t>
            </a:r>
            <a:r>
              <a:rPr dirty="0" sz="1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000000"/>
                </a:solidFill>
                <a:latin typeface="DOQNGA+TimesNewRomanPSMT"/>
                <a:cs typeface="DOQNGA+TimesNewRomanPSMT"/>
              </a:rPr>
              <a:t>2012.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54524" y="2920650"/>
            <a:ext cx="8812784" cy="600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2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IT19008424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|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WERAGODA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W.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R.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J.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M.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54524" y="5392617"/>
            <a:ext cx="2495839" cy="335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898989"/>
                </a:solidFill>
                <a:latin typeface="Cambria"/>
                <a:cs typeface="Cambria"/>
              </a:rPr>
              <a:t>Software</a:t>
            </a:r>
            <a:r>
              <a:rPr dirty="0" sz="2000" spc="-61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898989"/>
                </a:solidFill>
                <a:latin typeface="Cambria"/>
                <a:cs typeface="Cambria"/>
              </a:rPr>
              <a:t>Engineering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23875" y="6543395"/>
            <a:ext cx="5742073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ITXXXXXXXX</a:t>
            </a:r>
            <a:r>
              <a:rPr dirty="0" sz="1800" spc="788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3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spc="34">
                <a:solidFill>
                  <a:srgbClr val="000000"/>
                </a:solidFill>
                <a:latin typeface="Cambria"/>
                <a:cs typeface="Cambria"/>
              </a:rPr>
              <a:t>&lt;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&lt;Student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Name&gt;&gt;</a:t>
            </a:r>
            <a:r>
              <a:rPr dirty="0" sz="1800" spc="806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&lt;&lt;Project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ID&gt;&gt;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46262" y="1813252"/>
            <a:ext cx="8646566" cy="7131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15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c000"/>
                </a:solidFill>
                <a:latin typeface="DOQNGA+TimesNewRomanPSMT"/>
                <a:cs typeface="DOQNGA+TimesNewRomanPSMT"/>
              </a:rPr>
              <a:t>Indoor</a:t>
            </a:r>
            <a:r>
              <a:rPr dirty="0" sz="480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4800">
                <a:solidFill>
                  <a:srgbClr val="ffc000"/>
                </a:solidFill>
                <a:latin typeface="DOQNGA+TimesNewRomanPSMT"/>
                <a:cs typeface="DOQNGA+TimesNewRomanPSMT"/>
              </a:rPr>
              <a:t>and</a:t>
            </a:r>
            <a:r>
              <a:rPr dirty="0" sz="480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4800">
                <a:solidFill>
                  <a:srgbClr val="ffc000"/>
                </a:solidFill>
                <a:latin typeface="DOQNGA+TimesNewRomanPSMT"/>
                <a:cs typeface="DOQNGA+TimesNewRomanPSMT"/>
              </a:rPr>
              <a:t>outdoor</a:t>
            </a:r>
            <a:r>
              <a:rPr dirty="0" sz="480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4800">
                <a:solidFill>
                  <a:srgbClr val="ffc000"/>
                </a:solidFill>
                <a:latin typeface="DOQNGA+TimesNewRomanPSMT"/>
                <a:cs typeface="DOQNGA+TimesNewRomanPSMT"/>
              </a:rPr>
              <a:t>Sign</a:t>
            </a:r>
            <a:r>
              <a:rPr dirty="0" sz="480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4800">
                <a:solidFill>
                  <a:srgbClr val="ffc000"/>
                </a:solidFill>
                <a:latin typeface="DOQNGA+TimesNewRomanPSMT"/>
                <a:cs typeface="DOQNGA+TimesNewRomanPSMT"/>
              </a:rPr>
              <a:t>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39543" y="2950423"/>
            <a:ext cx="1862534" cy="5145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898989"/>
                </a:solidFill>
                <a:latin typeface="Cambria"/>
                <a:cs typeface="Cambria"/>
              </a:rPr>
              <a:t>2022-277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34640" y="6539508"/>
            <a:ext cx="4852272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IT19008424</a:t>
            </a:r>
            <a:r>
              <a:rPr dirty="0" sz="1800" spc="367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Weragoda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54524" y="2893048"/>
            <a:ext cx="3509292" cy="5741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2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92224a"/>
                </a:solidFill>
                <a:latin typeface="Cambria"/>
                <a:cs typeface="Cambria"/>
              </a:rPr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54524" y="4295337"/>
            <a:ext cx="3170974" cy="701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898989"/>
                </a:solidFill>
                <a:latin typeface="Cambria"/>
                <a:cs typeface="Cambria"/>
              </a:rPr>
              <a:t>Background</a:t>
            </a:r>
            <a:r>
              <a:rPr dirty="0" sz="2000" spc="-61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898989"/>
                </a:solidFill>
                <a:latin typeface="Cambria"/>
                <a:cs typeface="Cambria"/>
              </a:rPr>
              <a:t>/</a:t>
            </a:r>
            <a:r>
              <a:rPr dirty="0" sz="2000" spc="-6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898989"/>
                </a:solidFill>
                <a:latin typeface="Cambria"/>
                <a:cs typeface="Cambria"/>
              </a:rPr>
              <a:t>Research</a:t>
            </a:r>
            <a:r>
              <a:rPr dirty="0" sz="2000" spc="-6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898989"/>
                </a:solidFill>
                <a:latin typeface="Cambria"/>
                <a:cs typeface="Cambria"/>
              </a:rPr>
              <a:t>Gap</a:t>
            </a:r>
          </a:p>
          <a:p>
            <a:pPr marL="0" marR="0">
              <a:lnSpc>
                <a:spcPts val="2344"/>
              </a:lnSpc>
              <a:spcBef>
                <a:spcPts val="585"/>
              </a:spcBef>
              <a:spcAft>
                <a:spcPts val="0"/>
              </a:spcAft>
            </a:pPr>
            <a:r>
              <a:rPr dirty="0" sz="2000">
                <a:solidFill>
                  <a:srgbClr val="898989"/>
                </a:solidFill>
                <a:latin typeface="Cambria"/>
                <a:cs typeface="Cambria"/>
              </a:rPr>
              <a:t>Research</a:t>
            </a:r>
            <a:r>
              <a:rPr dirty="0" sz="2000" spc="-6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898989"/>
                </a:solidFill>
                <a:latin typeface="Cambria"/>
                <a:cs typeface="Cambria"/>
              </a:rPr>
              <a:t>Question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54524" y="5026857"/>
            <a:ext cx="2327576" cy="335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898989"/>
                </a:solidFill>
                <a:latin typeface="Cambria"/>
                <a:cs typeface="Cambria"/>
              </a:rPr>
              <a:t>Research</a:t>
            </a:r>
            <a:r>
              <a:rPr dirty="0" sz="2000" spc="-6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898989"/>
                </a:solidFill>
                <a:latin typeface="Cambria"/>
                <a:cs typeface="Cambria"/>
              </a:rPr>
              <a:t>Objectives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23875" y="6539508"/>
            <a:ext cx="9308901" cy="309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</a:t>
            </a:r>
            <a:r>
              <a:rPr dirty="0" sz="1800" spc="-397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spc="-453" b="1">
                <a:solidFill>
                  <a:srgbClr val="000000"/>
                </a:solidFill>
                <a:latin typeface="Cambria"/>
                <a:cs typeface="Cambria"/>
              </a:rPr>
              <a:t>TI</a:t>
            </a:r>
            <a:r>
              <a:rPr dirty="0" sz="1800" spc="-397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spc="-436" b="1">
                <a:solidFill>
                  <a:srgbClr val="000000"/>
                </a:solidFill>
                <a:latin typeface="Cambria"/>
                <a:cs typeface="Cambria"/>
              </a:rPr>
              <a:t>TX</a:t>
            </a:r>
            <a:r>
              <a:rPr dirty="0" sz="1800" spc="-638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spc="-519" b="1">
                <a:solidFill>
                  <a:srgbClr val="000000"/>
                </a:solidFill>
                <a:latin typeface="Cambria"/>
                <a:cs typeface="Cambria"/>
              </a:rPr>
              <a:t>1X9X0X0X8X4X2X4</a:t>
            </a:r>
            <a:r>
              <a:rPr dirty="0" sz="1800" spc="886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6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spc="-893">
                <a:solidFill>
                  <a:srgbClr val="000000"/>
                </a:solidFill>
                <a:latin typeface="Cambria"/>
                <a:cs typeface="Cambria"/>
              </a:rPr>
              <a:t>&lt;</a:t>
            </a:r>
            <a:r>
              <a:rPr dirty="0" sz="1800" spc="-432" b="1">
                <a:solidFill>
                  <a:srgbClr val="000000"/>
                </a:solidFill>
                <a:latin typeface="Cambria"/>
                <a:cs typeface="Cambria"/>
              </a:rPr>
              <a:t>W&lt;eSrt</a:t>
            </a:r>
            <a:r>
              <a:rPr dirty="0" sz="1800" spc="-457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spc="-451" b="1">
                <a:solidFill>
                  <a:srgbClr val="000000"/>
                </a:solidFill>
                <a:latin typeface="Cambria"/>
                <a:cs typeface="Cambria"/>
              </a:rPr>
              <a:t>au</a:t>
            </a:r>
            <a:r>
              <a:rPr dirty="0" sz="1800" spc="-569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spc="-478" b="1">
                <a:solidFill>
                  <a:srgbClr val="000000"/>
                </a:solidFill>
                <a:latin typeface="Cambria"/>
                <a:cs typeface="Cambria"/>
              </a:rPr>
              <a:t>gdoednat</a:t>
            </a:r>
            <a:r>
              <a:rPr dirty="0" sz="1800" spc="478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spc="-488" b="1">
                <a:solidFill>
                  <a:srgbClr val="000000"/>
                </a:solidFill>
                <a:latin typeface="Cambria"/>
                <a:cs typeface="Cambria"/>
              </a:rPr>
              <a:t>NWa.mR.eJ.&gt;M&gt;.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spc="-348">
                <a:solidFill>
                  <a:srgbClr val="000000"/>
                </a:solidFill>
                <a:latin typeface="Cambria"/>
                <a:cs typeface="Cambria"/>
              </a:rPr>
              <a:t>2|</a:t>
            </a:r>
            <a:r>
              <a:rPr dirty="0" sz="1800" spc="-32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0</a:t>
            </a:r>
            <a:r>
              <a:rPr dirty="0" sz="1800" spc="-4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spc="-459">
                <a:solidFill>
                  <a:srgbClr val="000000"/>
                </a:solidFill>
                <a:latin typeface="Cambria"/>
                <a:cs typeface="Cambria"/>
              </a:rPr>
              <a:t>2&lt;2&lt;-P2r2o7j</a:t>
            </a:r>
            <a:r>
              <a:rPr dirty="0" sz="1800" spc="-4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e</a:t>
            </a:r>
            <a:r>
              <a:rPr dirty="0" sz="1800" spc="-4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c</a:t>
            </a:r>
            <a:r>
              <a:rPr dirty="0" sz="1800" spc="-4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t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ID&gt;&gt;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86824" y="698733"/>
            <a:ext cx="2598175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cc0066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2850" spc="348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cc0066"/>
                </a:solidFill>
                <a:latin typeface="Cambria"/>
                <a:cs typeface="Cambria"/>
              </a:rPr>
              <a:t>Background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40" y="1545015"/>
            <a:ext cx="6850674" cy="39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MJKSAI+Wingdings-Regular"/>
                <a:cs typeface="MJKSAI+Wingdings-Regular"/>
              </a:rPr>
              <a:t>q</a:t>
            </a:r>
            <a:r>
              <a:rPr dirty="0" sz="2450" spc="-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Our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world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populated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visual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information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72540" y="2144756"/>
            <a:ext cx="4617550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sighted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person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makes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daily.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29640" y="2715447"/>
            <a:ext cx="6638128" cy="14912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MJKSAI+Wingdings-Regular"/>
                <a:cs typeface="MJKSAI+Wingdings-Regular"/>
              </a:rPr>
              <a:t>q</a:t>
            </a:r>
            <a:r>
              <a:rPr dirty="0" sz="2450" spc="-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Unfortunately,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visually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impaired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deprived</a:t>
            </a:r>
          </a:p>
          <a:p>
            <a:pPr marL="342900" marR="0">
              <a:lnSpc>
                <a:spcPts val="2400"/>
              </a:lnSpc>
              <a:spcBef>
                <a:spcPts val="192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such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information,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which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limits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their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mobility</a:t>
            </a:r>
          </a:p>
          <a:p>
            <a:pPr marL="342900" marR="0">
              <a:lnSpc>
                <a:spcPts val="2400"/>
              </a:lnSpc>
              <a:spcBef>
                <a:spcPts val="197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unconstrained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environments.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9640" y="4434519"/>
            <a:ext cx="6595252" cy="14912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MJKSAI+Wingdings-Regular"/>
                <a:cs typeface="MJKSAI+Wingdings-Regular"/>
              </a:rPr>
              <a:t>q</a:t>
            </a:r>
            <a:r>
              <a:rPr dirty="0" sz="2450" spc="-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About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250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million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people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visually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impaired</a:t>
            </a:r>
          </a:p>
          <a:p>
            <a:pPr marL="342900" marR="0">
              <a:lnSpc>
                <a:spcPts val="2400"/>
              </a:lnSpc>
              <a:spcBef>
                <a:spcPts val="192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worldwide,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yet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most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indoor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environments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do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not</a:t>
            </a:r>
          </a:p>
          <a:p>
            <a:pPr marL="342900" marR="0">
              <a:lnSpc>
                <a:spcPts val="2400"/>
              </a:lnSpc>
              <a:spcBef>
                <a:spcPts val="197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cater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their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accessibility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needs.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34640" y="6539508"/>
            <a:ext cx="4852272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IT19008424</a:t>
            </a:r>
            <a:r>
              <a:rPr dirty="0" sz="1800" spc="367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Weragoda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86824" y="698733"/>
            <a:ext cx="2598175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cc0066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2850" spc="348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cc0066"/>
                </a:solidFill>
                <a:latin typeface="Cambria"/>
                <a:cs typeface="Cambria"/>
              </a:rPr>
              <a:t>Background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1040" y="1760404"/>
            <a:ext cx="7449359" cy="1360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8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>
                <a:solidFill>
                  <a:srgbClr val="000000"/>
                </a:solidFill>
                <a:latin typeface="MJKSAI+Wingdings-Regular"/>
                <a:cs typeface="MJKSAI+Wingdings-Regular"/>
              </a:rPr>
              <a:t>q</a:t>
            </a:r>
            <a:r>
              <a:rPr dirty="0" sz="2350" spc="1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technological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innovations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during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past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few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decades</a:t>
            </a:r>
          </a:p>
          <a:p>
            <a:pPr marL="342900" marR="0">
              <a:lnSpc>
                <a:spcPts val="2300"/>
              </a:lnSpc>
              <a:spcBef>
                <a:spcPts val="1564"/>
              </a:spcBef>
              <a:spcAft>
                <a:spcPts val="0"/>
              </a:spcAft>
            </a:pP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neglected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fact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there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still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need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assist</a:t>
            </a:r>
          </a:p>
          <a:p>
            <a:pPr marL="342900" marR="0">
              <a:lnSpc>
                <a:spcPts val="2300"/>
              </a:lnSpc>
              <a:spcBef>
                <a:spcPts val="1513"/>
              </a:spcBef>
              <a:spcAft>
                <a:spcPts val="0"/>
              </a:spcAft>
            </a:pP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blind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people’s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navigational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requirements.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1040" y="3302692"/>
            <a:ext cx="7691218" cy="3794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8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>
                <a:solidFill>
                  <a:srgbClr val="000000"/>
                </a:solidFill>
                <a:latin typeface="MJKSAI+Wingdings-Regular"/>
                <a:cs typeface="MJKSAI+Wingdings-Regular"/>
              </a:rPr>
              <a:t>q</a:t>
            </a:r>
            <a:r>
              <a:rPr dirty="0" sz="2350" spc="1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Compared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other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disabilities,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people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visual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disabilities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43940" y="3842630"/>
            <a:ext cx="6106694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often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require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assistance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daily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activities.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1040" y="4354252"/>
            <a:ext cx="7807918" cy="18515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8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>
                <a:solidFill>
                  <a:srgbClr val="000000"/>
                </a:solidFill>
                <a:latin typeface="MJKSAI+Wingdings-Regular"/>
                <a:cs typeface="MJKSAI+Wingdings-Regular"/>
              </a:rPr>
              <a:t>q</a:t>
            </a:r>
            <a:r>
              <a:rPr dirty="0" sz="2350" spc="1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Although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there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notable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initiatives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help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provide</a:t>
            </a:r>
          </a:p>
          <a:p>
            <a:pPr marL="342900" marR="0">
              <a:lnSpc>
                <a:spcPts val="2300"/>
              </a:lnSpc>
              <a:spcBef>
                <a:spcPts val="1563"/>
              </a:spcBef>
              <a:spcAft>
                <a:spcPts val="0"/>
              </a:spcAft>
            </a:pP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environmental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feedback(via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sounds)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blind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people,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they</a:t>
            </a:r>
          </a:p>
          <a:p>
            <a:pPr marL="342900" marR="0">
              <a:lnSpc>
                <a:spcPts val="2300"/>
              </a:lnSpc>
              <a:spcBef>
                <a:spcPts val="1513"/>
              </a:spcBef>
              <a:spcAft>
                <a:spcPts val="0"/>
              </a:spcAft>
            </a:pP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not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been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standardised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yet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distributed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well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enough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to</a:t>
            </a:r>
          </a:p>
          <a:p>
            <a:pPr marL="342900" marR="0">
              <a:lnSpc>
                <a:spcPts val="2300"/>
              </a:lnSpc>
              <a:spcBef>
                <a:spcPts val="1563"/>
              </a:spcBef>
              <a:spcAft>
                <a:spcPts val="0"/>
              </a:spcAft>
            </a:pP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sufficient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range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interactive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000000"/>
                </a:solidFill>
                <a:latin typeface="Calibri"/>
                <a:cs typeface="Calibri"/>
              </a:rPr>
              <a:t>systems.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34640" y="6539508"/>
            <a:ext cx="4852272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IT19008424</a:t>
            </a:r>
            <a:r>
              <a:rPr dirty="0" sz="1800" spc="367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Weragoda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36119" y="511600"/>
            <a:ext cx="3588475" cy="495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ff0000"/>
                </a:solidFill>
                <a:latin typeface="Calibri"/>
                <a:cs typeface="Calibri"/>
              </a:rPr>
              <a:t>Research</a:t>
            </a:r>
            <a:r>
              <a:rPr dirty="0" sz="360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600" b="1">
                <a:solidFill>
                  <a:srgbClr val="ff0000"/>
                </a:solidFill>
                <a:latin typeface="Calibri"/>
                <a:cs typeface="Calibri"/>
              </a:rPr>
              <a:t>Problem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40" y="1142731"/>
            <a:ext cx="8471870" cy="5007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8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VNTFKG+SymbolMT"/>
                <a:cs typeface="VNTFKG+SymbolMT"/>
              </a:rPr>
              <a:t></a:t>
            </a:r>
            <a:r>
              <a:rPr dirty="0" sz="3250" spc="3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Blind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people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face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difficulties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when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navigating</a:t>
            </a:r>
          </a:p>
          <a:p>
            <a:pPr marL="342900" marR="0">
              <a:lnSpc>
                <a:spcPts val="3200"/>
              </a:lnSpc>
              <a:spcBef>
                <a:spcPts val="524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unfamiliar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environments.</a:t>
            </a:r>
          </a:p>
          <a:p>
            <a:pPr marL="0" marR="0">
              <a:lnSpc>
                <a:spcPts val="3981"/>
              </a:lnSpc>
              <a:spcBef>
                <a:spcPts val="425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VNTFKG+SymbolMT"/>
                <a:cs typeface="VNTFKG+SymbolMT"/>
              </a:rPr>
              <a:t></a:t>
            </a:r>
            <a:r>
              <a:rPr dirty="0" sz="3250" spc="3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Many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computer-vision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problems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remain</a:t>
            </a:r>
          </a:p>
          <a:p>
            <a:pPr marL="342900" marR="0">
              <a:lnSpc>
                <a:spcPts val="3200"/>
              </a:lnSpc>
              <a:spcBef>
                <a:spcPts val="524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unsolved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due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external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environmental</a:t>
            </a:r>
          </a:p>
          <a:p>
            <a:pPr marL="342900" marR="0">
              <a:lnSpc>
                <a:spcPts val="3200"/>
              </a:lnSpc>
              <a:spcBef>
                <a:spcPts val="574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challenges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caused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cluttered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background,</a:t>
            </a:r>
          </a:p>
          <a:p>
            <a:pPr marL="342900" marR="0">
              <a:lnSpc>
                <a:spcPts val="3200"/>
              </a:lnSpc>
              <a:spcBef>
                <a:spcPts val="524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occluded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objects,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change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illumination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</a:p>
          <a:p>
            <a:pPr marL="342900" marR="0">
              <a:lnSpc>
                <a:spcPts val="3200"/>
              </a:lnSpc>
              <a:spcBef>
                <a:spcPts val="524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other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constraints.</a:t>
            </a:r>
          </a:p>
          <a:p>
            <a:pPr marL="0" marR="0">
              <a:lnSpc>
                <a:spcPts val="3981"/>
              </a:lnSpc>
              <a:spcBef>
                <a:spcPts val="425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VNTFKG+SymbolMT"/>
                <a:cs typeface="VNTFKG+SymbolMT"/>
              </a:rPr>
              <a:t></a:t>
            </a:r>
            <a:r>
              <a:rPr dirty="0" sz="3250" spc="3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computational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complexity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pattern</a:t>
            </a:r>
          </a:p>
          <a:p>
            <a:pPr marL="342900" marR="0">
              <a:lnSpc>
                <a:spcPts val="3200"/>
              </a:lnSpc>
              <a:spcBef>
                <a:spcPts val="524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recognition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image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understanding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some</a:t>
            </a:r>
          </a:p>
          <a:p>
            <a:pPr marL="342900" marR="0">
              <a:lnSpc>
                <a:spcPts val="3200"/>
              </a:lnSpc>
              <a:spcBef>
                <a:spcPts val="574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challenges.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82240" y="6539508"/>
            <a:ext cx="5055472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IT19008424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Weragoda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W.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R.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J.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spc="23" b="1">
                <a:solidFill>
                  <a:srgbClr val="000000"/>
                </a:solidFill>
                <a:latin typeface="Cambria"/>
                <a:cs typeface="Cambria"/>
              </a:rPr>
              <a:t>M.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36119" y="511600"/>
            <a:ext cx="3588475" cy="495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ff0000"/>
                </a:solidFill>
                <a:latin typeface="Calibri"/>
                <a:cs typeface="Calibri"/>
              </a:rPr>
              <a:t>Research</a:t>
            </a:r>
            <a:r>
              <a:rPr dirty="0" sz="360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600" b="1">
                <a:solidFill>
                  <a:srgbClr val="ff0000"/>
                </a:solidFill>
                <a:latin typeface="Calibri"/>
                <a:cs typeface="Calibri"/>
              </a:rPr>
              <a:t>Problem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40" y="1142731"/>
            <a:ext cx="8141159" cy="44365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8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VNTFKG+SymbolMT"/>
                <a:cs typeface="VNTFKG+SymbolMT"/>
              </a:rPr>
              <a:t></a:t>
            </a:r>
            <a:r>
              <a:rPr dirty="0" sz="3250" spc="3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information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displayed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indoor/outdoor</a:t>
            </a:r>
          </a:p>
          <a:p>
            <a:pPr marL="342900" marR="0">
              <a:lnSpc>
                <a:spcPts val="3200"/>
              </a:lnSpc>
              <a:spcBef>
                <a:spcPts val="524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signs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notice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boards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no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them.</a:t>
            </a:r>
          </a:p>
          <a:p>
            <a:pPr marL="342900" marR="0">
              <a:lnSpc>
                <a:spcPts val="3200"/>
              </a:lnSpc>
              <a:spcBef>
                <a:spcPts val="524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order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assist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them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challenge,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we</a:t>
            </a:r>
          </a:p>
          <a:p>
            <a:pPr marL="342900" marR="0">
              <a:lnSpc>
                <a:spcPts val="3200"/>
              </a:lnSpc>
              <a:spcBef>
                <a:spcPts val="574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propose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real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time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recognise</a:t>
            </a:r>
          </a:p>
          <a:p>
            <a:pPr marL="342900" marR="0">
              <a:lnSpc>
                <a:spcPts val="3200"/>
              </a:lnSpc>
              <a:spcBef>
                <a:spcPts val="524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selection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indoor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outdoor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navigational</a:t>
            </a:r>
          </a:p>
          <a:p>
            <a:pPr marL="342900" marR="0">
              <a:lnSpc>
                <a:spcPts val="3200"/>
              </a:lnSpc>
              <a:spcBef>
                <a:spcPts val="524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signs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placed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over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clear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backgrounds.</a:t>
            </a:r>
          </a:p>
          <a:p>
            <a:pPr marL="0" marR="0">
              <a:lnSpc>
                <a:spcPts val="3981"/>
              </a:lnSpc>
              <a:spcBef>
                <a:spcPts val="425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VNTFKG+SymbolMT"/>
                <a:cs typeface="VNTFKG+SymbolMT"/>
              </a:rPr>
              <a:t></a:t>
            </a:r>
            <a:r>
              <a:rPr dirty="0" sz="3250" spc="3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selection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signs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will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consist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common</a:t>
            </a:r>
          </a:p>
          <a:p>
            <a:pPr marL="342900" marR="0">
              <a:lnSpc>
                <a:spcPts val="3200"/>
              </a:lnSpc>
              <a:spcBef>
                <a:spcPts val="524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samples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several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different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types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indoor</a:t>
            </a:r>
          </a:p>
          <a:p>
            <a:pPr marL="342900" marR="0">
              <a:lnSpc>
                <a:spcPts val="3200"/>
              </a:lnSpc>
              <a:spcBef>
                <a:spcPts val="574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outdoor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signs.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82240" y="6539508"/>
            <a:ext cx="5055472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IT19008424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Weragoda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W.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R.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J.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spc="23" b="1">
                <a:solidFill>
                  <a:srgbClr val="000000"/>
                </a:solidFill>
                <a:latin typeface="Cambria"/>
                <a:cs typeface="Cambria"/>
              </a:rPr>
              <a:t>M.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00885" y="542190"/>
            <a:ext cx="3064450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 strike="sngStrike">
                <a:solidFill>
                  <a:srgbClr val="ffc000"/>
                </a:solidFill>
                <a:latin typeface="Calibri"/>
                <a:cs typeface="Calibri"/>
              </a:rPr>
              <a:t>Proposed</a:t>
            </a:r>
            <a:r>
              <a:rPr dirty="0" sz="3200" b="1" strike="sngStrike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dirty="0" sz="3200" b="1" strike="sngStrike">
                <a:solidFill>
                  <a:srgbClr val="ffc000"/>
                </a:solidFill>
                <a:latin typeface="Calibri"/>
                <a:cs typeface="Calibri"/>
              </a:rPr>
              <a:t>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40" y="1180770"/>
            <a:ext cx="2599491" cy="1174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8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VNTFKG+SymbolMT"/>
                <a:cs typeface="VNTFKG+SymbolMT"/>
              </a:rPr>
              <a:t></a:t>
            </a:r>
            <a:r>
              <a:rPr dirty="0" sz="3250" spc="3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user-friendly</a:t>
            </a:r>
          </a:p>
          <a:p>
            <a:pPr marL="0" marR="0">
              <a:lnSpc>
                <a:spcPts val="3981"/>
              </a:lnSpc>
              <a:spcBef>
                <a:spcPts val="809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VNTFKG+SymbolMT"/>
                <a:cs typeface="VNTFKG+SymbolMT"/>
              </a:rPr>
              <a:t></a:t>
            </a:r>
            <a:r>
              <a:rPr dirty="0" sz="3250" spc="3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low-cost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6240" y="2419478"/>
            <a:ext cx="6082665" cy="5546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8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VNTFKG+SymbolMT"/>
                <a:cs typeface="VNTFKG+SymbolMT"/>
              </a:rPr>
              <a:t></a:t>
            </a:r>
            <a:r>
              <a:rPr dirty="0" sz="3250" spc="3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installed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smartphone.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6240" y="3094297"/>
            <a:ext cx="8644115" cy="15217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0"/>
              </a:lnSpc>
              <a:spcBef>
                <a:spcPts val="5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dirty="0" sz="2450" spc="139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user-friendly,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low-cost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which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be</a:t>
            </a:r>
          </a:p>
          <a:p>
            <a:pPr marL="342900" marR="0">
              <a:lnSpc>
                <a:spcPts val="2400"/>
              </a:lnSpc>
              <a:spcBef>
                <a:spcPts val="619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installed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smartphone.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There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multiple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types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equipment</a:t>
            </a:r>
          </a:p>
          <a:p>
            <a:pPr marL="342900" marR="0">
              <a:lnSpc>
                <a:spcPts val="2400"/>
              </a:lnSpc>
              <a:spcBef>
                <a:spcPts val="681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blind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people.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they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too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expensive.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inability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to</a:t>
            </a:r>
          </a:p>
          <a:p>
            <a:pPr marL="342900" marR="0">
              <a:lnSpc>
                <a:spcPts val="2400"/>
              </a:lnSpc>
              <a:spcBef>
                <a:spcPts val="681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afford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type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equipment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has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restricted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usage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them.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6240" y="4732902"/>
            <a:ext cx="8237694" cy="739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0"/>
              </a:lnSpc>
              <a:spcBef>
                <a:spcPts val="5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dirty="0" sz="2450" spc="139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Rather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than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using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costly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“SNT"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application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be</a:t>
            </a:r>
          </a:p>
          <a:p>
            <a:pPr marL="342900" marR="0">
              <a:lnSpc>
                <a:spcPts val="2400"/>
              </a:lnSpc>
              <a:spcBef>
                <a:spcPts val="619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installed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directly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any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android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mobile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phone.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96240" y="5588780"/>
            <a:ext cx="7877691" cy="349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dirty="0" sz="2450" spc="139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They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operate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android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smartphones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normal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person.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682240" y="6539508"/>
            <a:ext cx="5055472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IT19008424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Weragoda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W.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R.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J.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spc="23" b="1">
                <a:solidFill>
                  <a:srgbClr val="000000"/>
                </a:solidFill>
                <a:latin typeface="Cambria"/>
                <a:cs typeface="Cambria"/>
              </a:rPr>
              <a:t>M.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66616" y="346348"/>
            <a:ext cx="5231796" cy="5145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Overall</a:t>
            </a: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Project</a:t>
            </a: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Description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1540" y="1508136"/>
            <a:ext cx="9916318" cy="3837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2450" spc="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We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are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implementing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an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Android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Mobile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Application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which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can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be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used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as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34440" y="1881986"/>
            <a:ext cx="5760110" cy="3756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guide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for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those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who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are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visually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handicapped.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91540" y="2597627"/>
            <a:ext cx="10217127" cy="3954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2450" spc="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Through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our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application</a:t>
            </a:r>
            <a:r>
              <a:rPr dirty="0" sz="24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for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visually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impaired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people,</a:t>
            </a:r>
            <a:r>
              <a:rPr dirty="0" sz="24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we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are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attempting</a:t>
            </a:r>
            <a:r>
              <a:rPr dirty="0" sz="24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to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34440" y="2963387"/>
            <a:ext cx="3325696" cy="3954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improve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self-sufficiency.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91540" y="3694907"/>
            <a:ext cx="10067784" cy="11269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2450" spc="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The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key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features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that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we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intend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to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implement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through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our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application</a:t>
            </a:r>
            <a:r>
              <a:rPr dirty="0" sz="24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are</a:t>
            </a:r>
          </a:p>
          <a:p>
            <a:pPr marL="342900" marR="0">
              <a:lnSpc>
                <a:spcPts val="2813"/>
              </a:lnSpc>
              <a:spcBef>
                <a:spcPts val="66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household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object</a:t>
            </a:r>
            <a:r>
              <a:rPr dirty="0" sz="24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detection,</a:t>
            </a:r>
            <a:r>
              <a:rPr dirty="0" sz="24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road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sign</a:t>
            </a:r>
            <a:r>
              <a:rPr dirty="0" sz="24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detection,</a:t>
            </a:r>
            <a:r>
              <a:rPr dirty="0" sz="24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obstacle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detection,</a:t>
            </a:r>
            <a:r>
              <a:rPr dirty="0" sz="24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</a:p>
          <a:p>
            <a:pPr marL="342900" marR="0">
              <a:lnSpc>
                <a:spcPts val="2813"/>
              </a:lnSpc>
              <a:spcBef>
                <a:spcPts val="66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relative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face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recognition.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91540" y="5157947"/>
            <a:ext cx="9144241" cy="3954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2450" spc="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These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features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are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going</a:t>
            </a:r>
            <a:r>
              <a:rPr dirty="0" sz="24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to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be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implemented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with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the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help</a:t>
            </a:r>
            <a:r>
              <a:rPr dirty="0" sz="24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of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image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34440" y="5523707"/>
            <a:ext cx="4497957" cy="3954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processing</a:t>
            </a:r>
            <a:r>
              <a:rPr dirty="0" sz="24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machine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learning.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526582" y="6572739"/>
            <a:ext cx="257708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99455" y="355679"/>
            <a:ext cx="2589900" cy="410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>
                <a:solidFill>
                  <a:srgbClr val="cc0066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2550" spc="69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cc0066"/>
                </a:solidFill>
                <a:latin typeface="Cambria"/>
                <a:cs typeface="Cambria"/>
              </a:rPr>
              <a:t>Research</a:t>
            </a:r>
            <a:r>
              <a:rPr dirty="0" sz="2500" b="1">
                <a:solidFill>
                  <a:srgbClr val="cc0066"/>
                </a:solidFill>
                <a:latin typeface="Cambria"/>
                <a:cs typeface="Cambria"/>
              </a:rPr>
              <a:t> </a:t>
            </a:r>
            <a:r>
              <a:rPr dirty="0" sz="2500" b="1">
                <a:solidFill>
                  <a:srgbClr val="cc0066"/>
                </a:solidFill>
                <a:latin typeface="Cambria"/>
                <a:cs typeface="Cambria"/>
              </a:rPr>
              <a:t>Gap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57217" y="848489"/>
            <a:ext cx="6426481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Research</a:t>
            </a:r>
            <a:r>
              <a:rPr dirty="0" sz="1800" spc="127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Researc</a:t>
            </a:r>
            <a:r>
              <a:rPr dirty="0" sz="1800" spc="18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Researc</a:t>
            </a:r>
            <a:r>
              <a:rPr dirty="0" sz="1800" spc="176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Research</a:t>
            </a:r>
            <a:r>
              <a:rPr dirty="0" sz="1800" spc="140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Researc</a:t>
            </a:r>
            <a:r>
              <a:rPr dirty="0" sz="1800" spc="155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mbria"/>
                <a:cs typeface="Cambria"/>
              </a:rPr>
              <a:t>Research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48376" y="848489"/>
            <a:ext cx="1287921" cy="8547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2628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Smart</a:t>
            </a:r>
          </a:p>
          <a:p>
            <a:pPr marL="0" marR="0">
              <a:lnSpc>
                <a:spcPts val="211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Navigation</a:t>
            </a:r>
          </a:p>
          <a:p>
            <a:pPr marL="0" marR="0">
              <a:lnSpc>
                <a:spcPts val="2110"/>
              </a:lnSpc>
              <a:spcBef>
                <a:spcPts val="4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Tool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57217" y="1122809"/>
            <a:ext cx="631568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1800" spc="-5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[1]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71276" y="1122809"/>
            <a:ext cx="805075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h</a:t>
            </a:r>
            <a:r>
              <a:rPr dirty="0" sz="18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B</a:t>
            </a:r>
            <a:r>
              <a:rPr dirty="0" sz="18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[2]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38470" y="1122809"/>
            <a:ext cx="793874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h</a:t>
            </a:r>
            <a:r>
              <a:rPr dirty="0" sz="18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r>
              <a:rPr dirty="0" sz="18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[3]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89341" y="1122809"/>
            <a:ext cx="640254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D</a:t>
            </a:r>
            <a:r>
              <a:rPr dirty="0" sz="18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[4]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720027" y="1122809"/>
            <a:ext cx="801760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h</a:t>
            </a:r>
            <a:r>
              <a:rPr dirty="0" sz="18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dirty="0" sz="1800" spc="-5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[</a:t>
            </a: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5]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744296" y="1122809"/>
            <a:ext cx="611679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F</a:t>
            </a:r>
            <a:r>
              <a:rPr dirty="0" sz="18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mbria"/>
                <a:cs typeface="Cambria"/>
              </a:rPr>
              <a:t>[6]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29639" y="1762889"/>
            <a:ext cx="2276117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Indoor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Sign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Detection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29639" y="2179151"/>
            <a:ext cx="1436013" cy="5804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Outdoor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Sign</a:t>
            </a:r>
          </a:p>
          <a:p>
            <a:pPr marL="0" marR="0">
              <a:lnSpc>
                <a:spcPts val="211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Detection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29639" y="2819231"/>
            <a:ext cx="2158774" cy="5804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Notify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user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via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Voice</a:t>
            </a:r>
          </a:p>
          <a:p>
            <a:pPr marL="0" marR="0">
              <a:lnSpc>
                <a:spcPts val="211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mode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29639" y="3459311"/>
            <a:ext cx="2134747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Identify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text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in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signs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29639" y="3868589"/>
            <a:ext cx="1934353" cy="5804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Overcome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lighting</a:t>
            </a:r>
          </a:p>
          <a:p>
            <a:pPr marL="0" marR="0">
              <a:lnSpc>
                <a:spcPts val="211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conditions.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29639" y="4508669"/>
            <a:ext cx="2045980" cy="5804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Overcome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different</a:t>
            </a:r>
          </a:p>
          <a:p>
            <a:pPr marL="0" marR="0">
              <a:lnSpc>
                <a:spcPts val="211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viewing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angels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29639" y="5148749"/>
            <a:ext cx="2182499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Occlusion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Cutter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29639" y="5674553"/>
            <a:ext cx="2233274" cy="8547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Cover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all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spc="-23">
                <a:solidFill>
                  <a:srgbClr val="000000"/>
                </a:solidFill>
                <a:latin typeface="Cambria"/>
                <a:cs typeface="Cambria"/>
              </a:rPr>
              <a:t>the</a:t>
            </a:r>
            <a:r>
              <a:rPr dirty="0" sz="18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colours</a:t>
            </a:r>
          </a:p>
          <a:p>
            <a:pPr marL="0" marR="0">
              <a:lnSpc>
                <a:spcPts val="211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shapes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that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signs</a:t>
            </a:r>
          </a:p>
          <a:p>
            <a:pPr marL="0" marR="0">
              <a:lnSpc>
                <a:spcPts val="2110"/>
              </a:lnSpc>
              <a:spcBef>
                <a:spcPts val="4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can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posses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682240" y="6534122"/>
            <a:ext cx="4711151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IT19008424</a:t>
            </a:r>
            <a:r>
              <a:rPr dirty="0" sz="1800" spc="367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34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Weragoda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W.R.J.M.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54431" y="687242"/>
            <a:ext cx="5653017" cy="5145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cc0066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3250" spc="-109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cc0066"/>
                </a:solidFill>
                <a:latin typeface="Cambria"/>
                <a:cs typeface="Cambria"/>
              </a:rPr>
              <a:t>Specific</a:t>
            </a:r>
            <a:r>
              <a:rPr dirty="0" sz="3200" b="1">
                <a:solidFill>
                  <a:srgbClr val="cc0066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cc0066"/>
                </a:solidFill>
                <a:latin typeface="Cambria"/>
                <a:cs typeface="Cambria"/>
              </a:rPr>
              <a:t>and</a:t>
            </a:r>
            <a:r>
              <a:rPr dirty="0" sz="3200" b="1">
                <a:solidFill>
                  <a:srgbClr val="cc0066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cc0066"/>
                </a:solidFill>
                <a:latin typeface="Cambria"/>
                <a:cs typeface="Cambria"/>
              </a:rPr>
              <a:t>Sub</a:t>
            </a:r>
            <a:r>
              <a:rPr dirty="0" sz="3200" b="1">
                <a:solidFill>
                  <a:srgbClr val="cc0066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cc0066"/>
                </a:solidFill>
                <a:latin typeface="Cambria"/>
                <a:cs typeface="Cambria"/>
              </a:rPr>
              <a:t>Objectives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82040" y="1765303"/>
            <a:ext cx="3059354" cy="410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>
                <a:solidFill>
                  <a:srgbClr val="808080"/>
                </a:solidFill>
                <a:latin typeface="WOWQFW+ArialMT"/>
                <a:cs typeface="WOWQFW+ArialMT"/>
              </a:rPr>
              <a:t>•</a:t>
            </a:r>
            <a:r>
              <a:rPr dirty="0" sz="2550" spc="1169">
                <a:solidFill>
                  <a:srgbClr val="80808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808080"/>
                </a:solidFill>
                <a:latin typeface="Cambria"/>
                <a:cs typeface="Cambria"/>
              </a:rPr>
              <a:t>Specific</a:t>
            </a:r>
            <a:r>
              <a:rPr dirty="0" sz="2500" b="1">
                <a:solidFill>
                  <a:srgbClr val="808080"/>
                </a:solidFill>
                <a:latin typeface="Cambria"/>
                <a:cs typeface="Cambria"/>
              </a:rPr>
              <a:t> </a:t>
            </a:r>
            <a:r>
              <a:rPr dirty="0" sz="2500" b="1">
                <a:solidFill>
                  <a:srgbClr val="808080"/>
                </a:solidFill>
                <a:latin typeface="Cambria"/>
                <a:cs typeface="Cambria"/>
              </a:rPr>
              <a:t>Objective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9640" y="2558282"/>
            <a:ext cx="8825013" cy="17634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Develop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indoor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outdoor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sign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method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just</a:t>
            </a:r>
          </a:p>
          <a:p>
            <a:pPr marL="0" marR="0">
              <a:lnSpc>
                <a:spcPts val="2800"/>
              </a:lnSpc>
              <a:spcBef>
                <a:spcPts val="795"/>
              </a:spcBef>
              <a:spcAft>
                <a:spcPts val="0"/>
              </a:spcAft>
            </a:pP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pointing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mobile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camera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around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visual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impaired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people,</a:t>
            </a:r>
          </a:p>
          <a:p>
            <a:pPr marL="0" marR="0">
              <a:lnSpc>
                <a:spcPts val="2800"/>
              </a:lnSpc>
              <a:spcBef>
                <a:spcPts val="795"/>
              </a:spcBef>
              <a:spcAft>
                <a:spcPts val="0"/>
              </a:spcAft>
            </a:pP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order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determine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signs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notify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about</a:t>
            </a:r>
          </a:p>
          <a:p>
            <a:pPr marL="0" marR="0">
              <a:lnSpc>
                <a:spcPts val="2800"/>
              </a:lnSpc>
              <a:spcBef>
                <a:spcPts val="795"/>
              </a:spcBef>
              <a:spcAft>
                <a:spcPts val="0"/>
              </a:spcAft>
            </a:pP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object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via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audio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vocal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mode.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34640" y="6539508"/>
            <a:ext cx="4850685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IT19008424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Weragoda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W.R.J.M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77240" y="1252145"/>
            <a:ext cx="2794438" cy="4401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5"/>
              </a:lnSpc>
              <a:spcBef>
                <a:spcPts val="0"/>
              </a:spcBef>
              <a:spcAft>
                <a:spcPts val="0"/>
              </a:spcAft>
            </a:pPr>
            <a:r>
              <a:rPr dirty="0" sz="2750" spc="249">
                <a:solidFill>
                  <a:srgbClr val="089ca3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2700" b="1">
                <a:solidFill>
                  <a:srgbClr val="089ca3"/>
                </a:solidFill>
                <a:latin typeface="Cambria"/>
                <a:cs typeface="Cambria"/>
              </a:rPr>
              <a:t>Sub</a:t>
            </a:r>
            <a:r>
              <a:rPr dirty="0" sz="2700" b="1">
                <a:solidFill>
                  <a:srgbClr val="089ca3"/>
                </a:solidFill>
                <a:latin typeface="Cambria"/>
                <a:cs typeface="Cambria"/>
              </a:rPr>
              <a:t> </a:t>
            </a:r>
            <a:r>
              <a:rPr dirty="0" sz="2700" b="1">
                <a:solidFill>
                  <a:srgbClr val="089ca3"/>
                </a:solidFill>
                <a:latin typeface="Cambria"/>
                <a:cs typeface="Cambria"/>
              </a:rPr>
              <a:t>Objectives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34440" y="1844452"/>
            <a:ext cx="5545763" cy="4698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99"/>
              </a:lnSpc>
              <a:spcBef>
                <a:spcPts val="0"/>
              </a:spcBef>
              <a:spcAft>
                <a:spcPts val="0"/>
              </a:spcAft>
            </a:pPr>
            <a:r>
              <a:rPr dirty="0" sz="29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2950" spc="4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Detect</a:t>
            </a:r>
            <a:r>
              <a:rPr dirty="0" sz="2900" spc="-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Indoor</a:t>
            </a:r>
            <a:r>
              <a:rPr dirty="0" sz="29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Signs</a:t>
            </a:r>
            <a:r>
              <a:rPr dirty="0" sz="29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in</a:t>
            </a:r>
            <a:r>
              <a:rPr dirty="0" sz="2900" spc="-8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user</a:t>
            </a:r>
            <a:r>
              <a:rPr dirty="0" sz="29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path.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34440" y="2507393"/>
            <a:ext cx="9222881" cy="24587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99"/>
              </a:lnSpc>
              <a:spcBef>
                <a:spcPts val="0"/>
              </a:spcBef>
              <a:spcAft>
                <a:spcPts val="0"/>
              </a:spcAft>
            </a:pPr>
            <a:r>
              <a:rPr dirty="0" sz="29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2950" spc="4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Detect</a:t>
            </a:r>
            <a:r>
              <a:rPr dirty="0" sz="2900" spc="-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Outdoor</a:t>
            </a:r>
            <a:r>
              <a:rPr dirty="0" sz="29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Signs</a:t>
            </a:r>
            <a:r>
              <a:rPr dirty="0" sz="29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in</a:t>
            </a:r>
            <a:r>
              <a:rPr dirty="0" sz="2900" spc="-8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user</a:t>
            </a:r>
            <a:r>
              <a:rPr dirty="0" sz="29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path.</a:t>
            </a:r>
          </a:p>
          <a:p>
            <a:pPr marL="0" marR="0">
              <a:lnSpc>
                <a:spcPts val="3399"/>
              </a:lnSpc>
              <a:spcBef>
                <a:spcPts val="1820"/>
              </a:spcBef>
              <a:spcAft>
                <a:spcPts val="0"/>
              </a:spcAft>
            </a:pPr>
            <a:r>
              <a:rPr dirty="0" sz="29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2950" spc="4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Design</a:t>
            </a:r>
            <a:r>
              <a:rPr dirty="0" sz="2900" spc="-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29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train</a:t>
            </a:r>
            <a:r>
              <a:rPr dirty="0" sz="2900" spc="-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29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models</a:t>
            </a:r>
            <a:r>
              <a:rPr dirty="0" sz="29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to</a:t>
            </a:r>
            <a:r>
              <a:rPr dirty="0" sz="29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identify</a:t>
            </a:r>
            <a:r>
              <a:rPr dirty="0" sz="29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Signs.</a:t>
            </a:r>
          </a:p>
          <a:p>
            <a:pPr marL="0" marR="0">
              <a:lnSpc>
                <a:spcPts val="3399"/>
              </a:lnSpc>
              <a:spcBef>
                <a:spcPts val="1820"/>
              </a:spcBef>
              <a:spcAft>
                <a:spcPts val="0"/>
              </a:spcAft>
            </a:pPr>
            <a:r>
              <a:rPr dirty="0" sz="29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2950" spc="4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Design</a:t>
            </a:r>
            <a:r>
              <a:rPr dirty="0" sz="2900" spc="-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29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train</a:t>
            </a:r>
            <a:r>
              <a:rPr dirty="0" sz="2900" spc="-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29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model</a:t>
            </a:r>
            <a:r>
              <a:rPr dirty="0" sz="29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to</a:t>
            </a:r>
            <a:r>
              <a:rPr dirty="0" sz="29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identify</a:t>
            </a:r>
            <a:r>
              <a:rPr dirty="0" sz="29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the</a:t>
            </a:r>
            <a:r>
              <a:rPr dirty="0" sz="29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color</a:t>
            </a:r>
            <a:r>
              <a:rPr dirty="0" sz="29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of</a:t>
            </a:r>
            <a:r>
              <a:rPr dirty="0" sz="29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the</a:t>
            </a:r>
            <a:r>
              <a:rPr dirty="0" sz="29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sign</a:t>
            </a:r>
          </a:p>
          <a:p>
            <a:pPr marL="0" marR="0">
              <a:lnSpc>
                <a:spcPts val="3399"/>
              </a:lnSpc>
              <a:spcBef>
                <a:spcPts val="1870"/>
              </a:spcBef>
              <a:spcAft>
                <a:spcPts val="0"/>
              </a:spcAft>
            </a:pPr>
            <a:r>
              <a:rPr dirty="0" sz="29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2950" spc="4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Train</a:t>
            </a:r>
            <a:r>
              <a:rPr dirty="0" sz="2900" spc="-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29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model</a:t>
            </a:r>
            <a:r>
              <a:rPr dirty="0" sz="29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to</a:t>
            </a:r>
            <a:r>
              <a:rPr dirty="0" sz="29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give</a:t>
            </a:r>
            <a:r>
              <a:rPr dirty="0" sz="29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vocal</a:t>
            </a:r>
            <a:r>
              <a:rPr dirty="0" sz="2900" spc="-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000000"/>
                </a:solidFill>
                <a:latin typeface="Cambria"/>
                <a:cs typeface="Cambria"/>
              </a:rPr>
              <a:t>instruction.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58440" y="6522566"/>
            <a:ext cx="4819121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IT19008424</a:t>
            </a:r>
            <a:r>
              <a:rPr dirty="0" sz="1800" spc="367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R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J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M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Weragoda</a:t>
            </a:r>
            <a:r>
              <a:rPr dirty="0" sz="1800" spc="-145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32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05840" y="2660043"/>
            <a:ext cx="4318982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cc0066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2850" spc="348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dirty="0" sz="2800" spc="-12" b="1">
                <a:solidFill>
                  <a:srgbClr val="cc0066"/>
                </a:solidFill>
                <a:latin typeface="Cambria"/>
                <a:cs typeface="Cambria"/>
              </a:rPr>
              <a:t>Researc</a:t>
            </a:r>
            <a:r>
              <a:rPr dirty="0" sz="2800" b="1">
                <a:solidFill>
                  <a:srgbClr val="b32b5c"/>
                </a:solidFill>
                <a:latin typeface="Cambria"/>
                <a:cs typeface="Cambria"/>
              </a:rPr>
              <a:t>h</a:t>
            </a:r>
            <a:r>
              <a:rPr dirty="0" sz="2800" b="1">
                <a:solidFill>
                  <a:srgbClr val="b32b5c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cc0066"/>
                </a:solidFill>
                <a:latin typeface="Cambria"/>
                <a:cs typeface="Cambria"/>
              </a:rPr>
              <a:t>Methodology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0706" y="3883829"/>
            <a:ext cx="2096473" cy="10362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79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898989"/>
                </a:solidFill>
                <a:latin typeface="Cambria"/>
                <a:cs typeface="Cambria"/>
              </a:rPr>
              <a:t>System</a:t>
            </a:r>
            <a:r>
              <a:rPr dirty="0" sz="2200" spc="-64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898989"/>
                </a:solidFill>
                <a:latin typeface="Cambria"/>
                <a:cs typeface="Cambria"/>
              </a:rPr>
              <a:t>Diagram</a:t>
            </a:r>
          </a:p>
          <a:p>
            <a:pPr marL="186835" marR="0">
              <a:lnSpc>
                <a:spcPts val="2579"/>
              </a:lnSpc>
              <a:spcBef>
                <a:spcPts val="10"/>
              </a:spcBef>
              <a:spcAft>
                <a:spcPts val="0"/>
              </a:spcAft>
            </a:pPr>
            <a:r>
              <a:rPr dirty="0" sz="2200">
                <a:solidFill>
                  <a:srgbClr val="898989"/>
                </a:solidFill>
                <a:latin typeface="Cambria"/>
                <a:cs typeface="Cambria"/>
              </a:rPr>
              <a:t>Technologies</a:t>
            </a:r>
          </a:p>
          <a:p>
            <a:pPr marL="288435" marR="0">
              <a:lnSpc>
                <a:spcPts val="2579"/>
              </a:lnSpc>
              <a:spcBef>
                <a:spcPts val="60"/>
              </a:spcBef>
              <a:spcAft>
                <a:spcPts val="0"/>
              </a:spcAft>
            </a:pPr>
            <a:r>
              <a:rPr dirty="0" sz="2200">
                <a:solidFill>
                  <a:srgbClr val="898989"/>
                </a:solidFill>
                <a:latin typeface="Cambria"/>
                <a:cs typeface="Cambria"/>
              </a:rPr>
              <a:t>Techniques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44261" y="4889669"/>
            <a:ext cx="5078328" cy="7009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13346" marR="0">
              <a:lnSpc>
                <a:spcPts val="2579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898989"/>
                </a:solidFill>
                <a:latin typeface="Cambria"/>
                <a:cs typeface="Cambria"/>
              </a:rPr>
              <a:t>Requirements</a:t>
            </a:r>
          </a:p>
          <a:p>
            <a:pPr marL="0" marR="0">
              <a:lnSpc>
                <a:spcPts val="2579"/>
              </a:lnSpc>
              <a:spcBef>
                <a:spcPts val="10"/>
              </a:spcBef>
              <a:spcAft>
                <a:spcPts val="0"/>
              </a:spcAft>
            </a:pPr>
            <a:r>
              <a:rPr dirty="0" sz="2200">
                <a:solidFill>
                  <a:srgbClr val="898989"/>
                </a:solidFill>
                <a:latin typeface="Cambria"/>
                <a:cs typeface="Cambria"/>
              </a:rPr>
              <a:t>Work</a:t>
            </a:r>
            <a:r>
              <a:rPr dirty="0" sz="2200" spc="-66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898989"/>
                </a:solidFill>
                <a:latin typeface="Cambria"/>
                <a:cs typeface="Cambria"/>
              </a:rPr>
              <a:t>Breakdown</a:t>
            </a:r>
            <a:r>
              <a:rPr dirty="0" sz="2200" spc="-64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898989"/>
                </a:solidFill>
                <a:latin typeface="Cambria"/>
                <a:cs typeface="Cambria"/>
              </a:rPr>
              <a:t>Structure</a:t>
            </a:r>
            <a:r>
              <a:rPr dirty="0" sz="2200" spc="-67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898989"/>
                </a:solidFill>
                <a:latin typeface="Cambria"/>
                <a:cs typeface="Cambria"/>
              </a:rPr>
              <a:t>/</a:t>
            </a:r>
            <a:r>
              <a:rPr dirty="0" sz="2200" spc="-67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898989"/>
                </a:solidFill>
                <a:latin typeface="Cambria"/>
                <a:cs typeface="Cambria"/>
              </a:rPr>
              <a:t>Gantt</a:t>
            </a:r>
            <a:r>
              <a:rPr dirty="0" sz="2200" spc="-66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898989"/>
                </a:solidFill>
                <a:latin typeface="Cambria"/>
                <a:cs typeface="Cambria"/>
              </a:rPr>
              <a:t>Chart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34640" y="6521498"/>
            <a:ext cx="5055472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IT19008424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Weragoda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W.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R.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J.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spc="23" b="1">
                <a:solidFill>
                  <a:srgbClr val="000000"/>
                </a:solidFill>
                <a:latin typeface="Cambria"/>
                <a:cs typeface="Cambria"/>
              </a:rPr>
              <a:t>M.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556605"/>
            <a:ext cx="2807002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ffc000"/>
                </a:solidFill>
                <a:latin typeface="Cambria"/>
                <a:cs typeface="Cambria"/>
              </a:rPr>
              <a:t>System</a:t>
            </a:r>
            <a:r>
              <a:rPr dirty="0" sz="2800" b="1">
                <a:solidFill>
                  <a:srgbClr val="ffc000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ffc000"/>
                </a:solidFill>
                <a:latin typeface="Cambria"/>
                <a:cs typeface="Cambria"/>
              </a:rPr>
              <a:t>Diagram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34640" y="6521498"/>
            <a:ext cx="4903072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IT19008424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Weragoda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15339" y="544080"/>
            <a:ext cx="2780532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b5394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2850" spc="348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b5394"/>
                </a:solidFill>
                <a:latin typeface="Cambria"/>
                <a:cs typeface="Cambria"/>
              </a:rPr>
              <a:t>Technologies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29689" y="1368271"/>
            <a:ext cx="1061777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539c"/>
                </a:solidFill>
                <a:latin typeface="Cambria"/>
                <a:cs typeface="Cambria"/>
              </a:rPr>
              <a:t>Frontend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29689" y="1697455"/>
            <a:ext cx="2707636" cy="6352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146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ReactJS,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Android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Studio</a:t>
            </a:r>
          </a:p>
          <a:p>
            <a:pPr marL="0" marR="0">
              <a:lnSpc>
                <a:spcPts val="2110"/>
              </a:lnSpc>
              <a:spcBef>
                <a:spcPts val="481"/>
              </a:spcBef>
              <a:spcAft>
                <a:spcPts val="0"/>
              </a:spcAft>
            </a:pPr>
            <a:r>
              <a:rPr dirty="0" sz="1800">
                <a:solidFill>
                  <a:srgbClr val="00539c"/>
                </a:solidFill>
                <a:latin typeface="Cambria"/>
                <a:cs typeface="Cambria"/>
              </a:rPr>
              <a:t>Backend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81150" y="2355823"/>
            <a:ext cx="1354214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Python,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Java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29689" y="2685007"/>
            <a:ext cx="3832714" cy="96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146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Jupyter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Notebook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Google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colab</a:t>
            </a:r>
          </a:p>
          <a:p>
            <a:pPr marL="251460" marR="0">
              <a:lnSpc>
                <a:spcPts val="2110"/>
              </a:lnSpc>
              <a:spcBef>
                <a:spcPts val="481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Anaconda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PIP</a:t>
            </a:r>
          </a:p>
          <a:p>
            <a:pPr marL="0" marR="0">
              <a:lnSpc>
                <a:spcPts val="2110"/>
              </a:lnSpc>
              <a:spcBef>
                <a:spcPts val="481"/>
              </a:spcBef>
              <a:spcAft>
                <a:spcPts val="0"/>
              </a:spcAft>
            </a:pPr>
            <a:r>
              <a:rPr dirty="0" sz="1800">
                <a:solidFill>
                  <a:srgbClr val="00539c"/>
                </a:solidFill>
                <a:latin typeface="Cambria"/>
                <a:cs typeface="Cambria"/>
              </a:rPr>
              <a:t>Libraries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29689" y="3672559"/>
            <a:ext cx="3030174" cy="12936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146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Scikit-learn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,OpenCV,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dlib</a:t>
            </a:r>
          </a:p>
          <a:p>
            <a:pPr marL="251460" marR="0">
              <a:lnSpc>
                <a:spcPts val="2110"/>
              </a:lnSpc>
              <a:spcBef>
                <a:spcPts val="481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Matplotlib,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Numpy,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Pandas</a:t>
            </a:r>
          </a:p>
          <a:p>
            <a:pPr marL="251460" marR="0">
              <a:lnSpc>
                <a:spcPts val="2110"/>
              </a:lnSpc>
              <a:spcBef>
                <a:spcPts val="481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Python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REST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API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: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Flask</a:t>
            </a:r>
          </a:p>
          <a:p>
            <a:pPr marL="0" marR="0">
              <a:lnSpc>
                <a:spcPts val="2110"/>
              </a:lnSpc>
              <a:spcBef>
                <a:spcPts val="481"/>
              </a:spcBef>
              <a:spcAft>
                <a:spcPts val="0"/>
              </a:spcAft>
            </a:pPr>
            <a:r>
              <a:rPr dirty="0" sz="1800">
                <a:solidFill>
                  <a:srgbClr val="00539c"/>
                </a:solidFill>
                <a:latin typeface="Cambria"/>
                <a:cs typeface="Cambria"/>
              </a:rPr>
              <a:t>Database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81150" y="4989296"/>
            <a:ext cx="991120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Firebase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29689" y="5318480"/>
            <a:ext cx="1347527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539c"/>
                </a:solidFill>
                <a:latin typeface="Cambria"/>
                <a:cs typeface="Cambria"/>
              </a:rPr>
              <a:t>Deployment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581150" y="5647664"/>
            <a:ext cx="618864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AWS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063240" y="6497943"/>
            <a:ext cx="4903072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IT19008424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Weragoda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40" y="454435"/>
            <a:ext cx="3261886" cy="5525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50">
                <a:solidFill>
                  <a:srgbClr val="089ca3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3650" spc="334">
                <a:solidFill>
                  <a:srgbClr val="089ca3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089ca3"/>
                </a:solidFill>
                <a:latin typeface="AGPJQI+Arial-BoldMT"/>
                <a:cs typeface="AGPJQI+Arial-BoldMT"/>
              </a:rPr>
              <a:t>Techniques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40" y="1783039"/>
            <a:ext cx="11497000" cy="1684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145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OpenCV</a:t>
            </a:r>
            <a:r>
              <a:rPr dirty="0" sz="3200" spc="-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–</a:t>
            </a:r>
            <a:r>
              <a:rPr dirty="0" sz="3200" spc="-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access</a:t>
            </a:r>
            <a:r>
              <a:rPr dirty="0" sz="3200" spc="-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our</a:t>
            </a:r>
            <a:r>
              <a:rPr dirty="0" sz="3200" spc="-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cam/video</a:t>
            </a:r>
            <a:r>
              <a:rPr dirty="0" sz="3200" spc="-9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stream</a:t>
            </a:r>
            <a:r>
              <a:rPr dirty="0" sz="3200" spc="-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in</a:t>
            </a:r>
            <a:r>
              <a:rPr dirty="0" sz="3200" spc="-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an</a:t>
            </a:r>
            <a:r>
              <a:rPr dirty="0" sz="3200" spc="-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efficient</a:t>
            </a:r>
            <a:r>
              <a:rPr dirty="0" sz="3200" spc="-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manner.</a:t>
            </a:r>
          </a:p>
          <a:p>
            <a:pPr marL="0" marR="0">
              <a:lnSpc>
                <a:spcPts val="3751"/>
              </a:lnSpc>
              <a:spcBef>
                <a:spcPts val="5414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CNN</a:t>
            </a:r>
            <a:r>
              <a:rPr dirty="0" sz="3200" spc="-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module</a:t>
            </a:r>
            <a:r>
              <a:rPr dirty="0" sz="3200" spc="-9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+</a:t>
            </a:r>
            <a:r>
              <a:rPr dirty="0" sz="3200" spc="-9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Keras-</a:t>
            </a:r>
            <a:r>
              <a:rPr dirty="0" sz="3200" spc="-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Feature</a:t>
            </a:r>
            <a:r>
              <a:rPr dirty="0" sz="3200" spc="-9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Extraction</a:t>
            </a:r>
            <a:r>
              <a:rPr dirty="0" sz="3200" spc="-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3200" spc="-9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Sign</a:t>
            </a:r>
            <a:r>
              <a:rPr dirty="0" sz="3200" spc="-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Classification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6240" y="4123814"/>
            <a:ext cx="10474680" cy="5145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Dataset</a:t>
            </a:r>
            <a:r>
              <a:rPr dirty="0" sz="3200" spc="-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–</a:t>
            </a:r>
            <a:r>
              <a:rPr dirty="0" sz="3200" spc="16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WOWQFW+ArialMT"/>
                <a:cs typeface="WOWQFW+ArialMT"/>
              </a:rPr>
              <a:t>German</a:t>
            </a:r>
            <a:r>
              <a:rPr dirty="0" sz="3200" spc="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WOWQFW+ArialMT"/>
                <a:cs typeface="WOWQFW+ArialMT"/>
              </a:rPr>
              <a:t>Traffic</a:t>
            </a:r>
            <a:r>
              <a:rPr dirty="0" sz="3200" spc="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WOWQFW+ArialMT"/>
                <a:cs typeface="WOWQFW+ArialMT"/>
              </a:rPr>
              <a:t>Sign</a:t>
            </a:r>
            <a:r>
              <a:rPr dirty="0" sz="3200" spc="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WOWQFW+ArialMT"/>
                <a:cs typeface="WOWQFW+ArialMT"/>
              </a:rPr>
              <a:t>Recognition</a:t>
            </a:r>
            <a:r>
              <a:rPr dirty="0" sz="3200" spc="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WOWQFW+ArialMT"/>
                <a:cs typeface="WOWQFW+ArialMT"/>
              </a:rPr>
              <a:t>Benchmark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39140" y="4629751"/>
            <a:ext cx="1935956" cy="492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7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WOWQFW+ArialMT"/>
                <a:cs typeface="WOWQFW+ArialMT"/>
              </a:rPr>
              <a:t>(GTSRB).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063240" y="6497943"/>
            <a:ext cx="4611083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IT19008424</a:t>
            </a:r>
            <a:r>
              <a:rPr dirty="0" sz="1800" spc="367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3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W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R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J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M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spc="-17">
                <a:solidFill>
                  <a:srgbClr val="000000"/>
                </a:solidFill>
                <a:latin typeface="Cambria"/>
                <a:cs typeface="Cambria"/>
              </a:rPr>
              <a:t>Weragoda|</a:t>
            </a:r>
            <a:r>
              <a:rPr dirty="0" sz="1800" spc="-3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40" y="454435"/>
            <a:ext cx="5088714" cy="5525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50">
                <a:solidFill>
                  <a:srgbClr val="089ca3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3650" spc="334">
                <a:solidFill>
                  <a:srgbClr val="089ca3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089ca3"/>
                </a:solidFill>
                <a:latin typeface="AGPJQI+Arial-BoldMT"/>
                <a:cs typeface="AGPJQI+Arial-BoldMT"/>
              </a:rPr>
              <a:t>Self</a:t>
            </a:r>
            <a:r>
              <a:rPr dirty="0" sz="3600" spc="100" b="1">
                <a:solidFill>
                  <a:srgbClr val="089ca3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089ca3"/>
                </a:solidFill>
                <a:latin typeface="AGPJQI+Arial-BoldMT"/>
                <a:cs typeface="AGPJQI+Arial-BoldMT"/>
              </a:rPr>
              <a:t>Evaluation</a:t>
            </a:r>
            <a:r>
              <a:rPr dirty="0" sz="3600" spc="95" b="1">
                <a:solidFill>
                  <a:srgbClr val="089ca3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089ca3"/>
                </a:solidFill>
                <a:latin typeface="AGPJQI+Arial-BoldMT"/>
                <a:cs typeface="AGPJQI+Arial-BoldMT"/>
              </a:rPr>
              <a:t>Plan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63240" y="6497943"/>
            <a:ext cx="4611083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IT19008424</a:t>
            </a:r>
            <a:r>
              <a:rPr dirty="0" sz="1800" spc="367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3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W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R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J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M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spc="-17">
                <a:solidFill>
                  <a:srgbClr val="000000"/>
                </a:solidFill>
                <a:latin typeface="Cambria"/>
                <a:cs typeface="Cambria"/>
              </a:rPr>
              <a:t>Weragoda|</a:t>
            </a:r>
            <a:r>
              <a:rPr dirty="0" sz="1800" spc="-3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16431" y="673340"/>
            <a:ext cx="3140719" cy="5741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2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c00000"/>
                </a:solidFill>
                <a:latin typeface="Cambria"/>
                <a:cs typeface="Cambria"/>
              </a:rPr>
              <a:t>Requirements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2440" y="2164039"/>
            <a:ext cx="3759599" cy="5145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ffc000"/>
                </a:solidFill>
                <a:latin typeface="Cambria"/>
                <a:cs typeface="Cambria"/>
              </a:rPr>
              <a:t>User</a:t>
            </a:r>
            <a:r>
              <a:rPr dirty="0" sz="3200" b="1">
                <a:solidFill>
                  <a:srgbClr val="ffc000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ffc000"/>
                </a:solidFill>
                <a:latin typeface="Cambria"/>
                <a:cs typeface="Cambria"/>
              </a:rPr>
              <a:t>Requirements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2440" y="2734383"/>
            <a:ext cx="9685477" cy="22815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User</a:t>
            </a:r>
            <a:r>
              <a:rPr dirty="0" sz="3200" spc="-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 spc="10">
                <a:solidFill>
                  <a:srgbClr val="000000"/>
                </a:solidFill>
                <a:latin typeface="Cambria"/>
                <a:cs typeface="Cambria"/>
              </a:rPr>
              <a:t>s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hould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able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notify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indoor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signs.</a:t>
            </a:r>
          </a:p>
          <a:p>
            <a:pPr marL="0" marR="0">
              <a:lnSpc>
                <a:spcPts val="3630"/>
              </a:lnSpc>
              <a:spcBef>
                <a:spcPts val="815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should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able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notify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outdoor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signs.</a:t>
            </a:r>
          </a:p>
          <a:p>
            <a:pPr marL="0" marR="0">
              <a:lnSpc>
                <a:spcPts val="3630"/>
              </a:lnSpc>
              <a:spcBef>
                <a:spcPts val="865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should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able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identify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direction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sign.</a:t>
            </a:r>
          </a:p>
          <a:p>
            <a:pPr marL="0" marR="0">
              <a:lnSpc>
                <a:spcPts val="3630"/>
              </a:lnSpc>
              <a:spcBef>
                <a:spcPts val="865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should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able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get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voice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assistance.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2440" y="5087754"/>
            <a:ext cx="7472922" cy="10010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should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able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operate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 spc="-52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200" spc="5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</a:p>
          <a:p>
            <a:pPr marL="342900" marR="0">
              <a:lnSpc>
                <a:spcPts val="3200"/>
              </a:lnSpc>
              <a:spcBef>
                <a:spcPts val="689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independently.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34640" y="6539508"/>
            <a:ext cx="4961809" cy="3124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IT19008424</a:t>
            </a:r>
            <a:r>
              <a:rPr dirty="0" sz="1800" spc="367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Weragoda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W.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R.J.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spc="-348" b="1">
                <a:solidFill>
                  <a:srgbClr val="000000"/>
                </a:solidFill>
                <a:latin typeface="Cambria"/>
                <a:cs typeface="Cambria"/>
              </a:rPr>
              <a:t>M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r>
              <a:rPr dirty="0" sz="1800" spc="-1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39" y="755863"/>
            <a:ext cx="4892642" cy="5145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ffc000"/>
                </a:solidFill>
                <a:latin typeface="Cambria"/>
                <a:cs typeface="Cambria"/>
              </a:rPr>
              <a:t>Functional</a:t>
            </a:r>
            <a:r>
              <a:rPr dirty="0" sz="3200" b="1">
                <a:solidFill>
                  <a:srgbClr val="ffc000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ffc000"/>
                </a:solidFill>
                <a:latin typeface="Cambria"/>
                <a:cs typeface="Cambria"/>
              </a:rPr>
              <a:t>Requirements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0040" y="2214760"/>
            <a:ext cx="9901653" cy="31105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Detect</a:t>
            </a:r>
            <a:r>
              <a:rPr dirty="0" sz="3200" spc="-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t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he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indoor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signs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through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camera.</a:t>
            </a:r>
          </a:p>
          <a:p>
            <a:pPr marL="0" marR="0">
              <a:lnSpc>
                <a:spcPts val="3751"/>
              </a:lnSpc>
              <a:spcBef>
                <a:spcPts val="333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Detect</a:t>
            </a:r>
            <a:r>
              <a:rPr dirty="0" sz="3200" spc="-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t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he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road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signs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through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camera.</a:t>
            </a:r>
          </a:p>
          <a:p>
            <a:pPr marL="0" marR="0">
              <a:lnSpc>
                <a:spcPts val="3630"/>
              </a:lnSpc>
              <a:spcBef>
                <a:spcPts val="481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Classify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sign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colour.</a:t>
            </a:r>
          </a:p>
          <a:p>
            <a:pPr marL="0" marR="0">
              <a:lnSpc>
                <a:spcPts val="3630"/>
              </a:lnSpc>
              <a:spcBef>
                <a:spcPts val="481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Classify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sign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shape.</a:t>
            </a:r>
          </a:p>
          <a:p>
            <a:pPr marL="0" marR="0">
              <a:lnSpc>
                <a:spcPts val="3630"/>
              </a:lnSpc>
              <a:spcBef>
                <a:spcPts val="481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If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sign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has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been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recognized,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notify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about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</a:p>
          <a:p>
            <a:pPr marL="342900" marR="0">
              <a:lnSpc>
                <a:spcPts val="3200"/>
              </a:lnSpc>
              <a:spcBef>
                <a:spcPts val="255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specific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sign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via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voice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notification.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34640" y="6539508"/>
            <a:ext cx="4860210" cy="3124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IT19008424</a:t>
            </a:r>
            <a:r>
              <a:rPr dirty="0" sz="1800" spc="367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Weragoda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W.R.J.M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r>
              <a:rPr dirty="0" sz="1800" spc="-1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43511" y="298663"/>
            <a:ext cx="3574749" cy="5145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Research</a:t>
            </a: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Problem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5340" y="1355736"/>
            <a:ext cx="9831022" cy="3837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2450" spc="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The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ability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of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visually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impaired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people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to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perceive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information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through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their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8240" y="1729586"/>
            <a:ext cx="5675375" cy="3756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eyesight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is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the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first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issue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that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has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been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found.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5340" y="2599320"/>
            <a:ext cx="10356450" cy="3837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2450" spc="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They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should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challenge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themselves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daily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to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cope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with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their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diminished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vision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in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58240" y="2973170"/>
            <a:ext cx="8569756" cy="3756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world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where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most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people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interpret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their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surroundings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through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vision.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15340" y="3842904"/>
            <a:ext cx="10423249" cy="111525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2450" spc="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Finding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household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items,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road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signs,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barriers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in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their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route,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and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dealing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with</a:t>
            </a:r>
          </a:p>
          <a:p>
            <a:pPr marL="342900" marR="0">
              <a:lnSpc>
                <a:spcPts val="2657"/>
              </a:lnSpc>
              <a:spcBef>
                <a:spcPts val="22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relatives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when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traveling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are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their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significant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issues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they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confront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throughout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their</a:t>
            </a:r>
          </a:p>
          <a:p>
            <a:pPr marL="342900" marR="0">
              <a:lnSpc>
                <a:spcPts val="2657"/>
              </a:lnSpc>
              <a:spcBef>
                <a:spcPts val="22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lives.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526582" y="6572739"/>
            <a:ext cx="257708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40" y="495486"/>
            <a:ext cx="5077809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ffc000"/>
                </a:solidFill>
                <a:latin typeface="Cambria"/>
                <a:cs typeface="Cambria"/>
              </a:rPr>
              <a:t>Non-Functional</a:t>
            </a:r>
            <a:r>
              <a:rPr dirty="0" sz="2800" b="1">
                <a:solidFill>
                  <a:srgbClr val="ffc000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ffc000"/>
                </a:solidFill>
                <a:latin typeface="Cambria"/>
                <a:cs typeface="Cambria"/>
              </a:rPr>
              <a:t>Requirements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39" y="1783039"/>
            <a:ext cx="2737731" cy="22701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Accuracy</a:t>
            </a:r>
          </a:p>
          <a:p>
            <a:pPr marL="0" marR="0">
              <a:lnSpc>
                <a:spcPts val="3751"/>
              </a:lnSpc>
              <a:spcBef>
                <a:spcPts val="806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Performance</a:t>
            </a:r>
          </a:p>
          <a:p>
            <a:pPr marL="0" marR="0">
              <a:lnSpc>
                <a:spcPts val="3751"/>
              </a:lnSpc>
              <a:spcBef>
                <a:spcPts val="806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Usability</a:t>
            </a:r>
          </a:p>
          <a:p>
            <a:pPr marL="0" marR="0">
              <a:lnSpc>
                <a:spcPts val="3751"/>
              </a:lnSpc>
              <a:spcBef>
                <a:spcPts val="806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Security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6239" y="4123902"/>
            <a:ext cx="2266352" cy="5145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Reliability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34640" y="6539508"/>
            <a:ext cx="4689851" cy="3124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IT19008424</a:t>
            </a:r>
            <a:r>
              <a:rPr dirty="0" sz="1800" spc="367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34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Weragoda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W.R.J.M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r>
              <a:rPr dirty="0" sz="1800" spc="-1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40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4839" y="244185"/>
            <a:ext cx="2050901" cy="13084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ffc000"/>
                </a:solidFill>
                <a:latin typeface="Cambria"/>
                <a:cs typeface="Cambria"/>
              </a:rPr>
              <a:t>Work</a:t>
            </a:r>
          </a:p>
          <a:p>
            <a:pPr marL="0" marR="0">
              <a:lnSpc>
                <a:spcPts val="3282"/>
              </a:lnSpc>
              <a:spcBef>
                <a:spcPts val="27"/>
              </a:spcBef>
              <a:spcAft>
                <a:spcPts val="0"/>
              </a:spcAft>
            </a:pPr>
            <a:r>
              <a:rPr dirty="0" sz="2800" b="1">
                <a:solidFill>
                  <a:srgbClr val="ffc000"/>
                </a:solidFill>
                <a:latin typeface="Cambria"/>
                <a:cs typeface="Cambria"/>
              </a:rPr>
              <a:t>Breakdown</a:t>
            </a:r>
          </a:p>
          <a:p>
            <a:pPr marL="0" marR="0">
              <a:lnSpc>
                <a:spcPts val="3282"/>
              </a:lnSpc>
              <a:spcBef>
                <a:spcPts val="77"/>
              </a:spcBef>
              <a:spcAft>
                <a:spcPts val="0"/>
              </a:spcAft>
            </a:pPr>
            <a:r>
              <a:rPr dirty="0" sz="2800" b="1">
                <a:solidFill>
                  <a:srgbClr val="ffc000"/>
                </a:solidFill>
                <a:latin typeface="Cambria"/>
                <a:cs typeface="Cambria"/>
              </a:rPr>
              <a:t>Structure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58440" y="6539508"/>
            <a:ext cx="4903072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IT19008424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Weragoda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8639" y="534402"/>
            <a:ext cx="2106780" cy="4353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ffc000"/>
                </a:solidFill>
                <a:latin typeface="AGPJQI+Arial-BoldMT"/>
                <a:cs typeface="AGPJQI+Arial-BoldMT"/>
              </a:rPr>
              <a:t>Gantt</a:t>
            </a:r>
            <a:r>
              <a:rPr dirty="0" sz="2800" spc="76" b="1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ffc000"/>
                </a:solidFill>
                <a:latin typeface="AGPJQI+Arial-BoldMT"/>
                <a:cs typeface="AGPJQI+Arial-BoldMT"/>
              </a:rPr>
              <a:t>Chart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58440" y="6539508"/>
            <a:ext cx="4903072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IT19008424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Weragoda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40" y="495486"/>
            <a:ext cx="1967210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ffc000"/>
                </a:solidFill>
                <a:latin typeface="Cambria"/>
                <a:cs typeface="Cambria"/>
              </a:rPr>
              <a:t>References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40" y="1163204"/>
            <a:ext cx="221316" cy="16428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</a:p>
          <a:p>
            <a:pPr marL="0" marR="0">
              <a:lnSpc>
                <a:spcPts val="1731"/>
              </a:lnSpc>
              <a:spcBef>
                <a:spcPts val="1044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</a:p>
          <a:p>
            <a:pPr marL="0" marR="0">
              <a:lnSpc>
                <a:spcPts val="1731"/>
              </a:lnSpc>
              <a:spcBef>
                <a:spcPts val="994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</a:p>
          <a:p>
            <a:pPr marL="0" marR="0">
              <a:lnSpc>
                <a:spcPts val="1731"/>
              </a:lnSpc>
              <a:spcBef>
                <a:spcPts val="994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</a:p>
          <a:p>
            <a:pPr marL="0" marR="0">
              <a:lnSpc>
                <a:spcPts val="1731"/>
              </a:lnSpc>
              <a:spcBef>
                <a:spcPts val="994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9140" y="1171650"/>
            <a:ext cx="5332220" cy="2490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6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[1]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333333"/>
                </a:solidFill>
                <a:latin typeface="DOQNGA+TimesNewRomanPSMT"/>
                <a:cs typeface="DOQNGA+TimesNewRomanPSMT"/>
              </a:rPr>
              <a:t>Object</a:t>
            </a:r>
            <a:r>
              <a:rPr dirty="0" sz="15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333333"/>
                </a:solidFill>
                <a:latin typeface="DOQNGA+TimesNewRomanPSMT"/>
                <a:cs typeface="DOQNGA+TimesNewRomanPSMT"/>
              </a:rPr>
              <a:t>recognition</a:t>
            </a:r>
            <a:r>
              <a:rPr dirty="0" sz="15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333333"/>
                </a:solidFill>
                <a:latin typeface="DOQNGA+TimesNewRomanPSMT"/>
                <a:cs typeface="DOQNGA+TimesNewRomanPSMT"/>
              </a:rPr>
              <a:t>for</a:t>
            </a:r>
            <a:r>
              <a:rPr dirty="0" sz="15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333333"/>
                </a:solidFill>
                <a:latin typeface="DOQNGA+TimesNewRomanPSMT"/>
                <a:cs typeface="DOQNGA+TimesNewRomanPSMT"/>
              </a:rPr>
              <a:t>blind</a:t>
            </a:r>
            <a:r>
              <a:rPr dirty="0" sz="15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333333"/>
                </a:solidFill>
                <a:latin typeface="DOQNGA+TimesNewRomanPSMT"/>
                <a:cs typeface="DOQNGA+TimesNewRomanPSMT"/>
              </a:rPr>
              <a:t>people</a:t>
            </a:r>
            <a:r>
              <a:rPr dirty="0" sz="15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333333"/>
                </a:solidFill>
                <a:latin typeface="DOQNGA+TimesNewRomanPSMT"/>
                <a:cs typeface="DOQNGA+TimesNewRomanPSMT"/>
              </a:rPr>
              <a:t>based</a:t>
            </a:r>
            <a:r>
              <a:rPr dirty="0" sz="15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333333"/>
                </a:solidFill>
                <a:latin typeface="DOQNGA+TimesNewRomanPSMT"/>
                <a:cs typeface="DOQNGA+TimesNewRomanPSMT"/>
              </a:rPr>
              <a:t>on</a:t>
            </a:r>
            <a:r>
              <a:rPr dirty="0" sz="15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333333"/>
                </a:solidFill>
                <a:latin typeface="DOQNGA+TimesNewRomanPSMT"/>
                <a:cs typeface="DOQNGA+TimesNewRomanPSMT"/>
              </a:rPr>
              <a:t>features</a:t>
            </a:r>
            <a:r>
              <a:rPr dirty="0" sz="15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333333"/>
                </a:solidFill>
                <a:latin typeface="DOQNGA+TimesNewRomanPSMT"/>
                <a:cs typeface="DOQNGA+TimesNewRomanPSMT"/>
              </a:rPr>
              <a:t>extraction.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39140" y="1517853"/>
            <a:ext cx="7273862" cy="9414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6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[2]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Object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Detection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and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Identification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for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Blind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People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in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Video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Scene</a:t>
            </a:r>
          </a:p>
          <a:p>
            <a:pPr marL="0" marR="0">
              <a:lnSpc>
                <a:spcPts val="1661"/>
              </a:lnSpc>
              <a:spcBef>
                <a:spcPts val="1014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[3]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Blind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Navigation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System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Using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Image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Processing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and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Embedded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System</a:t>
            </a:r>
          </a:p>
          <a:p>
            <a:pPr marL="0" marR="0">
              <a:lnSpc>
                <a:spcPts val="1661"/>
              </a:lnSpc>
              <a:spcBef>
                <a:spcPts val="1014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[4]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World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Health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Organization,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Webpage:</a:t>
            </a:r>
            <a:r>
              <a:rPr dirty="0" sz="1500" u="sng">
                <a:solidFill>
                  <a:srgbClr val="f49100"/>
                </a:solidFill>
                <a:latin typeface="DOQNGA+TimesNewRomanPSMT"/>
                <a:cs typeface="DOQNGA+TimesNewRomanPS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http://www.who.int//mipfiles/2400/AllenFoster.pdf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39140" y="2556458"/>
            <a:ext cx="11301031" cy="447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6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[5]</a:t>
            </a:r>
            <a:r>
              <a:rPr dirty="0" sz="1500" spc="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F.</a:t>
            </a:r>
            <a:r>
              <a:rPr dirty="0" sz="1500" spc="-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Wong,</a:t>
            </a:r>
            <a:r>
              <a:rPr dirty="0" sz="1500" spc="-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R.</a:t>
            </a:r>
            <a:r>
              <a:rPr dirty="0" sz="1500" spc="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Nagarajan,</a:t>
            </a:r>
            <a:r>
              <a:rPr dirty="0" sz="1500" spc="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S.</a:t>
            </a:r>
            <a:r>
              <a:rPr dirty="0" sz="1500" spc="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Yaacob</a:t>
            </a:r>
            <a:r>
              <a:rPr dirty="0" sz="1500" spc="-12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and</a:t>
            </a:r>
            <a:r>
              <a:rPr dirty="0" sz="1500" spc="2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A.</a:t>
            </a:r>
            <a:r>
              <a:rPr dirty="0" sz="1500" spc="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Chekima,</a:t>
            </a:r>
            <a:r>
              <a:rPr dirty="0" sz="1500" spc="2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“Electronic</a:t>
            </a:r>
            <a:r>
              <a:rPr dirty="0" sz="1500" spc="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travel</a:t>
            </a:r>
            <a:r>
              <a:rPr dirty="0" sz="1500" spc="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aids</a:t>
            </a:r>
            <a:r>
              <a:rPr dirty="0" sz="1500" spc="3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for</a:t>
            </a:r>
            <a:r>
              <a:rPr dirty="0" sz="1500" spc="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visually</a:t>
            </a:r>
            <a:r>
              <a:rPr dirty="0" sz="1500" spc="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impaired</a:t>
            </a:r>
            <a:r>
              <a:rPr dirty="0" sz="1500" spc="1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–</a:t>
            </a:r>
            <a:r>
              <a:rPr dirty="0" sz="1500" spc="3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A</a:t>
            </a:r>
            <a:r>
              <a:rPr dirty="0" sz="15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guided</a:t>
            </a:r>
            <a:r>
              <a:rPr dirty="0" sz="1500" spc="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tour”,</a:t>
            </a:r>
            <a:r>
              <a:rPr dirty="0" sz="1500" spc="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Proceedings</a:t>
            </a:r>
            <a:r>
              <a:rPr dirty="0" sz="1500" spc="2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of</a:t>
            </a:r>
            <a:r>
              <a:rPr dirty="0" sz="1500" spc="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Conference</a:t>
            </a:r>
          </a:p>
          <a:p>
            <a:pPr marL="0" marR="0">
              <a:lnSpc>
                <a:spcPts val="15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in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Engineering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in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Sarawak,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2000,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pp.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377-382.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96240" y="3093096"/>
            <a:ext cx="221316" cy="9504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</a:p>
          <a:p>
            <a:pPr marL="0" marR="0">
              <a:lnSpc>
                <a:spcPts val="1731"/>
              </a:lnSpc>
              <a:spcBef>
                <a:spcPts val="1044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</a:p>
          <a:p>
            <a:pPr marL="0" marR="0">
              <a:lnSpc>
                <a:spcPts val="1731"/>
              </a:lnSpc>
              <a:spcBef>
                <a:spcPts val="994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39140" y="3101542"/>
            <a:ext cx="7860918" cy="595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6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[6]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L.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Kay,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“An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Ultrasonic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sensing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probe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as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a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mobility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aid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for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the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blind”,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Ultrasonics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1964,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2: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53-59.</a:t>
            </a:r>
          </a:p>
          <a:p>
            <a:pPr marL="0" marR="0">
              <a:lnSpc>
                <a:spcPts val="1661"/>
              </a:lnSpc>
              <a:spcBef>
                <a:spcPts val="1014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[7]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N.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Pressey,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“Mowat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Sensor”,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Focus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3,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1977,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pp.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35-39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9140" y="3793947"/>
            <a:ext cx="11310619" cy="447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6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[8]</a:t>
            </a:r>
            <a:r>
              <a:rPr dirty="0" sz="1500" spc="8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P.</a:t>
            </a:r>
            <a:r>
              <a:rPr dirty="0" sz="1500" spc="-7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Meijer,</a:t>
            </a:r>
            <a:r>
              <a:rPr dirty="0" sz="1500" spc="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“An</a:t>
            </a:r>
            <a:r>
              <a:rPr dirty="0" sz="1500" spc="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Experimental</a:t>
            </a:r>
            <a:r>
              <a:rPr dirty="0" sz="1500" spc="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System</a:t>
            </a:r>
            <a:r>
              <a:rPr dirty="0" sz="1500" spc="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for</a:t>
            </a:r>
            <a:r>
              <a:rPr dirty="0" sz="1500" spc="8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Auditory</a:t>
            </a:r>
            <a:r>
              <a:rPr dirty="0" sz="1500" spc="8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Image</a:t>
            </a:r>
            <a:r>
              <a:rPr dirty="0" sz="1500" spc="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Representations,”</a:t>
            </a:r>
            <a:r>
              <a:rPr dirty="0" sz="1500" spc="7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IEEE</a:t>
            </a:r>
            <a:r>
              <a:rPr dirty="0" sz="1500" spc="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Transactions</a:t>
            </a:r>
            <a:r>
              <a:rPr dirty="0" sz="1500" spc="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on</a:t>
            </a:r>
            <a:r>
              <a:rPr dirty="0" sz="1500" spc="8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Biomedical</a:t>
            </a:r>
            <a:r>
              <a:rPr dirty="0" sz="1500" spc="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Engineering,</a:t>
            </a:r>
            <a:r>
              <a:rPr dirty="0" sz="1500" spc="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vol.</a:t>
            </a:r>
            <a:r>
              <a:rPr dirty="0" sz="1500" spc="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39,</a:t>
            </a:r>
            <a:r>
              <a:rPr dirty="0" sz="1500" spc="8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no</a:t>
            </a:r>
            <a:r>
              <a:rPr dirty="0" sz="1500" spc="8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2,</a:t>
            </a:r>
            <a:r>
              <a:rPr dirty="0" sz="1500" spc="8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pp.</a:t>
            </a:r>
          </a:p>
          <a:p>
            <a:pPr marL="0" marR="0">
              <a:lnSpc>
                <a:spcPts val="15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112-121,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Feb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1991.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96240" y="4330585"/>
            <a:ext cx="221316" cy="13481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</a:p>
          <a:p>
            <a:pPr marL="0" marR="0">
              <a:lnSpc>
                <a:spcPts val="1731"/>
              </a:lnSpc>
              <a:spcBef>
                <a:spcPts val="256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</a:p>
          <a:p>
            <a:pPr marL="0" marR="0">
              <a:lnSpc>
                <a:spcPts val="1731"/>
              </a:lnSpc>
              <a:spcBef>
                <a:spcPts val="256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39140" y="4339031"/>
            <a:ext cx="11310556" cy="447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6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[9]</a:t>
            </a:r>
            <a:r>
              <a:rPr dirty="0" sz="1500" spc="12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G.</a:t>
            </a:r>
            <a:r>
              <a:rPr dirty="0" sz="1500" spc="1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Sainarayanan,</a:t>
            </a:r>
            <a:r>
              <a:rPr dirty="0" sz="1500" spc="11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“On</a:t>
            </a:r>
            <a:r>
              <a:rPr dirty="0" sz="1500" spc="1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Intelligent</a:t>
            </a:r>
            <a:r>
              <a:rPr dirty="0" sz="1500" spc="1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Image</a:t>
            </a:r>
            <a:r>
              <a:rPr dirty="0" sz="1500" spc="11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Processing</a:t>
            </a:r>
            <a:r>
              <a:rPr dirty="0" sz="1500" spc="1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Methodologies</a:t>
            </a:r>
            <a:r>
              <a:rPr dirty="0" sz="1500" spc="11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Applied</a:t>
            </a:r>
            <a:r>
              <a:rPr dirty="0" sz="1500" spc="11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to</a:t>
            </a:r>
            <a:r>
              <a:rPr dirty="0" sz="1500" spc="11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Navigation</a:t>
            </a:r>
            <a:r>
              <a:rPr dirty="0" sz="1500" spc="11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Assistance</a:t>
            </a:r>
            <a:r>
              <a:rPr dirty="0" sz="1500" spc="12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for</a:t>
            </a:r>
            <a:r>
              <a:rPr dirty="0" sz="1500" spc="12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Visually</a:t>
            </a:r>
            <a:r>
              <a:rPr dirty="0" sz="1500" spc="2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Impaired”,</a:t>
            </a:r>
            <a:r>
              <a:rPr dirty="0" sz="1500" spc="1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Ph.</a:t>
            </a:r>
            <a:r>
              <a:rPr dirty="0" sz="1500" spc="1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D.</a:t>
            </a:r>
            <a:r>
              <a:rPr dirty="0" sz="1500" spc="1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Thesis,</a:t>
            </a:r>
          </a:p>
          <a:p>
            <a:pPr marL="0" marR="0">
              <a:lnSpc>
                <a:spcPts val="15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University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Malaysia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Sabah,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2002.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39140" y="4884115"/>
            <a:ext cx="11312143" cy="447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6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[10]</a:t>
            </a:r>
            <a:r>
              <a:rPr dirty="0" sz="1500" spc="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.</a:t>
            </a:r>
            <a:r>
              <a:rPr dirty="0" sz="1500" spc="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Balakrishnan,</a:t>
            </a:r>
            <a:r>
              <a:rPr dirty="0" sz="1500" spc="8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G.</a:t>
            </a:r>
            <a:r>
              <a:rPr dirty="0" sz="1500" spc="1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Sainarayanan,</a:t>
            </a:r>
            <a:r>
              <a:rPr dirty="0" sz="1500" spc="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R.</a:t>
            </a:r>
            <a:r>
              <a:rPr dirty="0" sz="1500" spc="9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Nagarajan</a:t>
            </a:r>
            <a:r>
              <a:rPr dirty="0" sz="1500" spc="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and</a:t>
            </a:r>
            <a:r>
              <a:rPr dirty="0" sz="1500" spc="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S.</a:t>
            </a:r>
            <a:r>
              <a:rPr dirty="0" sz="1500" spc="9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Yaacob,</a:t>
            </a:r>
            <a:r>
              <a:rPr dirty="0" sz="15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“Wearable</a:t>
            </a:r>
            <a:r>
              <a:rPr dirty="0" sz="1500" spc="-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Real-Time</a:t>
            </a:r>
            <a:r>
              <a:rPr dirty="0" sz="1500" spc="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Stereo</a:t>
            </a:r>
            <a:r>
              <a:rPr dirty="0" sz="1500" spc="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Vision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for</a:t>
            </a:r>
            <a:r>
              <a:rPr dirty="0" sz="1500" spc="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the</a:t>
            </a:r>
            <a:r>
              <a:rPr dirty="0" sz="1500" spc="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Visually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Impaired,”</a:t>
            </a:r>
            <a:r>
              <a:rPr dirty="0" sz="1500" spc="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Engineering</a:t>
            </a:r>
          </a:p>
          <a:p>
            <a:pPr marL="0" marR="0">
              <a:lnSpc>
                <a:spcPts val="15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Letters,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vol.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14,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no.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2,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2007.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39140" y="5429199"/>
            <a:ext cx="11312207" cy="447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6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[11]</a:t>
            </a:r>
            <a:r>
              <a:rPr dirty="0" sz="1500" spc="1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G.</a:t>
            </a:r>
            <a:r>
              <a:rPr dirty="0" sz="1500" spc="19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P.</a:t>
            </a:r>
            <a:r>
              <a:rPr dirty="0" sz="1500" spc="3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Fajarnes,</a:t>
            </a:r>
            <a:r>
              <a:rPr dirty="0" sz="1500" spc="19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L.</a:t>
            </a:r>
            <a:r>
              <a:rPr dirty="0" sz="1500" spc="1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Dunai,</a:t>
            </a:r>
            <a:r>
              <a:rPr dirty="0" sz="1500" spc="1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V.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S.</a:t>
            </a:r>
            <a:r>
              <a:rPr dirty="0" sz="1500" spc="1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Praderas</a:t>
            </a:r>
            <a:r>
              <a:rPr dirty="0" sz="1500" spc="1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and</a:t>
            </a:r>
            <a:r>
              <a:rPr dirty="0" sz="1500" spc="1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I.</a:t>
            </a:r>
            <a:r>
              <a:rPr dirty="0" sz="1500" spc="1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Dunai,</a:t>
            </a:r>
            <a:r>
              <a:rPr dirty="0" sz="1500" spc="1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“CASBLiP-</a:t>
            </a:r>
            <a:r>
              <a:rPr dirty="0" sz="1500" spc="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a</a:t>
            </a:r>
            <a:r>
              <a:rPr dirty="0" sz="1500" spc="18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new</a:t>
            </a:r>
            <a:r>
              <a:rPr dirty="0" sz="1500" spc="1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cognitive</a:t>
            </a:r>
            <a:r>
              <a:rPr dirty="0" sz="1500" spc="17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object</a:t>
            </a:r>
            <a:r>
              <a:rPr dirty="0" sz="1500" spc="1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detection</a:t>
            </a:r>
            <a:r>
              <a:rPr dirty="0" sz="1500" spc="17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and</a:t>
            </a:r>
            <a:r>
              <a:rPr dirty="0" sz="1500" spc="1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orientation</a:t>
            </a:r>
            <a:r>
              <a:rPr dirty="0" sz="1500" spc="17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system</a:t>
            </a:r>
            <a:r>
              <a:rPr dirty="0" sz="1500" spc="19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for</a:t>
            </a:r>
            <a:r>
              <a:rPr dirty="0" sz="1500" spc="1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impaired</a:t>
            </a:r>
          </a:p>
          <a:p>
            <a:pPr marL="0" marR="0">
              <a:lnSpc>
                <a:spcPts val="15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people,”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Proceedings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of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the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4th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International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Conference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on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Cognitive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Systems,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ETH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Zurich,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Switzerland,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DOQNGA+TimesNewRomanPSMT"/>
                <a:cs typeface="DOQNGA+TimesNewRomanPSMT"/>
              </a:rPr>
              <a:t>2010.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834640" y="6539508"/>
            <a:ext cx="4903072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IT19008424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Weragoda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54524" y="2920650"/>
            <a:ext cx="7205049" cy="600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2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IT19042152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|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W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A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MADUSHAN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54524" y="4277998"/>
            <a:ext cx="2378667" cy="3209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898989"/>
                </a:solidFill>
                <a:latin typeface="Cambria"/>
                <a:cs typeface="Cambria"/>
              </a:rPr>
              <a:t>Software</a:t>
            </a:r>
            <a:r>
              <a:rPr dirty="0" sz="1900" spc="-57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898989"/>
                </a:solidFill>
                <a:latin typeface="Cambria"/>
                <a:cs typeface="Cambria"/>
              </a:rPr>
              <a:t>Engineering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23875" y="6543395"/>
            <a:ext cx="4531039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IT19042152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spc="17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MADUSHAN</a:t>
            </a:r>
            <a:r>
              <a:rPr dirty="0" sz="1800" spc="12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53802" y="173436"/>
            <a:ext cx="2833761" cy="5741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2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0b5394"/>
                </a:solidFill>
                <a:latin typeface="Cambria"/>
                <a:cs typeface="Cambria"/>
              </a:rPr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5163" y="876104"/>
            <a:ext cx="2456133" cy="4252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650">
                <a:solidFill>
                  <a:srgbClr val="0b5394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2650" spc="576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dirty="0" sz="2600" b="1">
                <a:solidFill>
                  <a:srgbClr val="0b5394"/>
                </a:solidFill>
                <a:latin typeface="Cambria"/>
                <a:cs typeface="Cambria"/>
              </a:rPr>
              <a:t>Background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9640" y="1842516"/>
            <a:ext cx="5391020" cy="3954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2450" spc="123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Mobility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is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significant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issue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for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blinds.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29640" y="2720340"/>
            <a:ext cx="6157379" cy="3954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2450" spc="123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White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cane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–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identify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obstacles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in</a:t>
            </a:r>
            <a:r>
              <a:rPr dirty="0" sz="2400" spc="-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their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rout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9640" y="3598164"/>
            <a:ext cx="10582870" cy="1273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2450" spc="123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Surface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obstacle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detection</a:t>
            </a:r>
            <a:r>
              <a:rPr dirty="0" sz="24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is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important</a:t>
            </a:r>
            <a:r>
              <a:rPr dirty="0" sz="2400" spc="4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for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visually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impaired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peoples</a:t>
            </a:r>
          </a:p>
          <a:p>
            <a:pPr marL="0" marR="0">
              <a:lnSpc>
                <a:spcPts val="2813"/>
              </a:lnSpc>
              <a:spcBef>
                <a:spcPts val="4098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2450" spc="123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Electronic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Travel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aids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for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blinds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with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the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advancement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of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modern</a:t>
            </a:r>
            <a:r>
              <a:rPr dirty="0" sz="24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technology.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34640" y="6539508"/>
            <a:ext cx="4683439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IT19042152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MADUSHAN</a:t>
            </a:r>
            <a:r>
              <a:rPr dirty="0" sz="1800" spc="12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45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1039" y="571686"/>
            <a:ext cx="2827536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59aaf2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2850" spc="348">
                <a:solidFill>
                  <a:srgbClr val="59aaf2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59aaf2"/>
                </a:solidFill>
                <a:latin typeface="Cambria"/>
                <a:cs typeface="Cambria"/>
              </a:rPr>
              <a:t>Research</a:t>
            </a:r>
            <a:r>
              <a:rPr dirty="0" sz="2800" b="1">
                <a:solidFill>
                  <a:srgbClr val="59aaf2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59aaf2"/>
                </a:solidFill>
                <a:latin typeface="Cambria"/>
                <a:cs typeface="Cambria"/>
              </a:rPr>
              <a:t>Gap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82240" y="6534122"/>
            <a:ext cx="4683439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IT19042152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MADUSHAN</a:t>
            </a:r>
            <a:r>
              <a:rPr dirty="0" sz="1800" spc="12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710940" y="618544"/>
            <a:ext cx="3574750" cy="5145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0b5394"/>
                </a:solidFill>
                <a:latin typeface="Cambria"/>
                <a:cs typeface="Cambria"/>
              </a:rPr>
              <a:t>Research</a:t>
            </a:r>
            <a:r>
              <a:rPr dirty="0" sz="3200" b="1">
                <a:solidFill>
                  <a:srgbClr val="0b5394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0b5394"/>
                </a:solidFill>
                <a:latin typeface="Cambria"/>
                <a:cs typeface="Cambria"/>
              </a:rPr>
              <a:t>Problem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15440" y="1728947"/>
            <a:ext cx="8027606" cy="3954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2450" spc="7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Visually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impaired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people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are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facing</a:t>
            </a:r>
            <a:r>
              <a:rPr dirty="0" sz="24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many</a:t>
            </a:r>
            <a:r>
              <a:rPr dirty="0" sz="2400" spc="-7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difficulties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while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01190" y="2094707"/>
            <a:ext cx="2849598" cy="3954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comparing</a:t>
            </a:r>
            <a:r>
              <a:rPr dirty="0" sz="24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to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others.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15440" y="2826227"/>
            <a:ext cx="9244169" cy="3954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2450" spc="7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Detecting</a:t>
            </a:r>
            <a:r>
              <a:rPr dirty="0" sz="24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obstacles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different</a:t>
            </a:r>
            <a:r>
              <a:rPr dirty="0" sz="24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surfaces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is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very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difficult</a:t>
            </a:r>
            <a:r>
              <a:rPr dirty="0" sz="24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task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using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01190" y="3191987"/>
            <a:ext cx="3071493" cy="3954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traditional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white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cane.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15440" y="3923507"/>
            <a:ext cx="7021135" cy="3954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2450" spc="7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Existing</a:t>
            </a:r>
            <a:r>
              <a:rPr dirty="0" sz="2400" spc="-8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Electronic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Travel</a:t>
            </a:r>
            <a:r>
              <a:rPr dirty="0" sz="24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aids</a:t>
            </a:r>
            <a:r>
              <a:rPr dirty="0" sz="2400" spc="-31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are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more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mbria"/>
                <a:cs typeface="Cambria"/>
              </a:rPr>
              <a:t>expensive.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834640" y="6539508"/>
            <a:ext cx="4427852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IT19042142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3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Madushan</a:t>
            </a:r>
            <a:r>
              <a:rPr dirty="0" sz="1800" spc="17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1039" y="548860"/>
            <a:ext cx="4442530" cy="4401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65"/>
              </a:lnSpc>
              <a:spcBef>
                <a:spcPts val="0"/>
              </a:spcBef>
              <a:spcAft>
                <a:spcPts val="0"/>
              </a:spcAft>
            </a:pPr>
            <a:r>
              <a:rPr dirty="0" sz="2750">
                <a:solidFill>
                  <a:srgbClr val="0b5394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2750" spc="461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dirty="0" sz="2700" b="1">
                <a:solidFill>
                  <a:srgbClr val="0b5394"/>
                </a:solidFill>
                <a:latin typeface="Cambria"/>
                <a:cs typeface="Cambria"/>
              </a:rPr>
              <a:t>Main</a:t>
            </a:r>
            <a:r>
              <a:rPr dirty="0" sz="2700" b="1">
                <a:solidFill>
                  <a:srgbClr val="0b5394"/>
                </a:solidFill>
                <a:latin typeface="Cambria"/>
                <a:cs typeface="Cambria"/>
              </a:rPr>
              <a:t> </a:t>
            </a:r>
            <a:r>
              <a:rPr dirty="0" sz="2700" b="1">
                <a:solidFill>
                  <a:srgbClr val="0b5394"/>
                </a:solidFill>
                <a:latin typeface="Cambria"/>
                <a:cs typeface="Cambria"/>
              </a:rPr>
              <a:t>and</a:t>
            </a:r>
            <a:r>
              <a:rPr dirty="0" sz="2700" b="1">
                <a:solidFill>
                  <a:srgbClr val="0b5394"/>
                </a:solidFill>
                <a:latin typeface="Cambria"/>
                <a:cs typeface="Cambria"/>
              </a:rPr>
              <a:t> </a:t>
            </a:r>
            <a:r>
              <a:rPr dirty="0" sz="2700" b="1">
                <a:solidFill>
                  <a:srgbClr val="0b5394"/>
                </a:solidFill>
                <a:latin typeface="Cambria"/>
                <a:cs typeface="Cambria"/>
              </a:rPr>
              <a:t>Sub</a:t>
            </a:r>
            <a:r>
              <a:rPr dirty="0" sz="2700" b="1">
                <a:solidFill>
                  <a:srgbClr val="0b5394"/>
                </a:solidFill>
                <a:latin typeface="Cambria"/>
                <a:cs typeface="Cambria"/>
              </a:rPr>
              <a:t> </a:t>
            </a:r>
            <a:r>
              <a:rPr dirty="0" sz="2700" b="1">
                <a:solidFill>
                  <a:srgbClr val="0b5394"/>
                </a:solidFill>
                <a:latin typeface="Cambria"/>
                <a:cs typeface="Cambria"/>
              </a:rPr>
              <a:t>Objectives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6812" y="1424690"/>
            <a:ext cx="2668194" cy="410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>
                <a:solidFill>
                  <a:srgbClr val="59aaf2"/>
                </a:solidFill>
                <a:latin typeface="WOWQFW+ArialMT"/>
                <a:cs typeface="WOWQFW+ArialMT"/>
              </a:rPr>
              <a:t>•</a:t>
            </a:r>
            <a:r>
              <a:rPr dirty="0" sz="2550" spc="1169">
                <a:solidFill>
                  <a:srgbClr val="59aaf2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59aaf2"/>
                </a:solidFill>
                <a:latin typeface="Cambria"/>
                <a:cs typeface="Cambria"/>
              </a:rPr>
              <a:t>Main</a:t>
            </a:r>
            <a:r>
              <a:rPr dirty="0" sz="2500" b="1">
                <a:solidFill>
                  <a:srgbClr val="59aaf2"/>
                </a:solidFill>
                <a:latin typeface="Cambria"/>
                <a:cs typeface="Cambria"/>
              </a:rPr>
              <a:t> </a:t>
            </a:r>
            <a:r>
              <a:rPr dirty="0" sz="2500" b="1">
                <a:solidFill>
                  <a:srgbClr val="59aaf2"/>
                </a:solidFill>
                <a:latin typeface="Cambria"/>
                <a:cs typeface="Cambria"/>
              </a:rPr>
              <a:t>Objective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39240" y="2301040"/>
            <a:ext cx="8464137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Recognize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obstacles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walking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surface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using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camera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notify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</a:p>
          <a:p>
            <a:pPr marL="0" marR="0">
              <a:lnSpc>
                <a:spcPts val="2000"/>
              </a:lnSpc>
              <a:spcBef>
                <a:spcPts val="40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about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object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via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audio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vocal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mode.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34640" y="6539508"/>
            <a:ext cx="4529452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IT19042152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Madushan</a:t>
            </a:r>
            <a:r>
              <a:rPr dirty="0" sz="1800" spc="12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48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77240" y="1256517"/>
            <a:ext cx="2624132" cy="410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>
                <a:solidFill>
                  <a:srgbClr val="59aaf2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2550" spc="-209">
                <a:solidFill>
                  <a:srgbClr val="59aaf2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59aaf2"/>
                </a:solidFill>
                <a:latin typeface="Cambria"/>
                <a:cs typeface="Cambria"/>
              </a:rPr>
              <a:t>Sub</a:t>
            </a:r>
            <a:r>
              <a:rPr dirty="0" sz="2500" b="1">
                <a:solidFill>
                  <a:srgbClr val="59aaf2"/>
                </a:solidFill>
                <a:latin typeface="Cambria"/>
                <a:cs typeface="Cambria"/>
              </a:rPr>
              <a:t> </a:t>
            </a:r>
            <a:r>
              <a:rPr dirty="0" sz="2500" b="1">
                <a:solidFill>
                  <a:srgbClr val="59aaf2"/>
                </a:solidFill>
                <a:latin typeface="Cambria"/>
                <a:cs typeface="Cambria"/>
              </a:rPr>
              <a:t>Objectives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34440" y="1798954"/>
            <a:ext cx="4547184" cy="10195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6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2650" spc="6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Detect</a:t>
            </a:r>
            <a:r>
              <a:rPr dirty="0" sz="2600" spc="-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obstacles</a:t>
            </a:r>
            <a:r>
              <a:rPr dirty="0" sz="2600" spc="-7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in</a:t>
            </a:r>
            <a:r>
              <a:rPr dirty="0" sz="2600" spc="-7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user</a:t>
            </a:r>
            <a:r>
              <a:rPr dirty="0" sz="2600" spc="-7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path.</a:t>
            </a:r>
          </a:p>
          <a:p>
            <a:pPr marL="0" marR="0">
              <a:lnSpc>
                <a:spcPts val="3048"/>
              </a:lnSpc>
              <a:spcBef>
                <a:spcPts val="1681"/>
              </a:spcBef>
              <a:spcAft>
                <a:spcPts val="0"/>
              </a:spcAft>
            </a:pPr>
            <a:r>
              <a:rPr dirty="0" sz="26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2650" spc="6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Detect</a:t>
            </a:r>
            <a:r>
              <a:rPr dirty="0" sz="2600" spc="-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walking</a:t>
            </a:r>
            <a:r>
              <a:rPr dirty="0" sz="2600" spc="-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surface.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34440" y="2987675"/>
            <a:ext cx="10726377" cy="4252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6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2650" spc="6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Design</a:t>
            </a:r>
            <a:r>
              <a:rPr dirty="0" sz="2600" spc="-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2600" spc="-7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train</a:t>
            </a:r>
            <a:r>
              <a:rPr dirty="0" sz="2600" spc="-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2600" spc="-7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models</a:t>
            </a:r>
            <a:r>
              <a:rPr dirty="0" sz="2600" spc="-7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to</a:t>
            </a:r>
            <a:r>
              <a:rPr dirty="0" sz="2600" spc="-7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identify</a:t>
            </a:r>
            <a:r>
              <a:rPr dirty="0" sz="2600" spc="-7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obstacle</a:t>
            </a:r>
            <a:r>
              <a:rPr dirty="0" sz="2600" spc="-7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name</a:t>
            </a:r>
            <a:r>
              <a:rPr dirty="0" sz="2600" spc="-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2600" spc="-7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surface</a:t>
            </a:r>
            <a:r>
              <a:rPr dirty="0" sz="2600" spc="-7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behavior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20190" y="3502786"/>
            <a:ext cx="2931719" cy="4252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according</a:t>
            </a:r>
            <a:r>
              <a:rPr dirty="0" sz="2600" spc="-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to</a:t>
            </a:r>
            <a:r>
              <a:rPr dirty="0" sz="2600" spc="-7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inputs.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34440" y="4097146"/>
            <a:ext cx="6290640" cy="10195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6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2650" spc="6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Train</a:t>
            </a:r>
            <a:r>
              <a:rPr dirty="0" sz="2600" spc="-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2600" spc="-7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models</a:t>
            </a:r>
            <a:r>
              <a:rPr dirty="0" sz="2600" spc="-7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to</a:t>
            </a:r>
            <a:r>
              <a:rPr dirty="0" sz="2600" spc="-7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identify</a:t>
            </a:r>
            <a:r>
              <a:rPr dirty="0" sz="2600" spc="-7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close</a:t>
            </a:r>
            <a:r>
              <a:rPr dirty="0" sz="2600" spc="-7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obstacles.</a:t>
            </a:r>
          </a:p>
          <a:p>
            <a:pPr marL="0" marR="0">
              <a:lnSpc>
                <a:spcPts val="3048"/>
              </a:lnSpc>
              <a:spcBef>
                <a:spcPts val="1681"/>
              </a:spcBef>
              <a:spcAft>
                <a:spcPts val="0"/>
              </a:spcAft>
            </a:pPr>
            <a:r>
              <a:rPr dirty="0" sz="26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2650" spc="6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Train</a:t>
            </a:r>
            <a:r>
              <a:rPr dirty="0" sz="2600" spc="-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2600" spc="-7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model</a:t>
            </a:r>
            <a:r>
              <a:rPr dirty="0" sz="2600" spc="-7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to</a:t>
            </a:r>
            <a:r>
              <a:rPr dirty="0" sz="2600" spc="-7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give</a:t>
            </a:r>
            <a:r>
              <a:rPr dirty="0" sz="2600" spc="-7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vocal</a:t>
            </a:r>
            <a:r>
              <a:rPr dirty="0" sz="2600" spc="-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000000"/>
                </a:solidFill>
                <a:latin typeface="Cambria"/>
                <a:cs typeface="Cambria"/>
              </a:rPr>
              <a:t>instruction.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58440" y="6522566"/>
            <a:ext cx="4478652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IT19042152</a:t>
            </a:r>
            <a:r>
              <a:rPr dirty="0" sz="1800" spc="367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Madushan</a:t>
            </a:r>
            <a:r>
              <a:rPr dirty="0" sz="1800" spc="12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49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284166" y="298663"/>
            <a:ext cx="3908749" cy="5145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Research</a:t>
            </a: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Objectives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1040" y="1203336"/>
            <a:ext cx="9409177" cy="3837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2450" spc="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Making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the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household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navigation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easier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for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the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visually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impaired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people.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1040" y="2081160"/>
            <a:ext cx="7786116" cy="1261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2450" spc="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Smart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obstacle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detection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when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walking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in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the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surroundings.</a:t>
            </a:r>
          </a:p>
          <a:p>
            <a:pPr marL="0" marR="0">
              <a:lnSpc>
                <a:spcPts val="2719"/>
              </a:lnSpc>
              <a:spcBef>
                <a:spcPts val="419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2450" spc="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Road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Sign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Detection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when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walking.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1040" y="3836808"/>
            <a:ext cx="7377683" cy="3837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2450" spc="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Make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Ease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the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detection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of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family,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relatives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and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DOQNGA+TimesNewRomanPSMT"/>
                <a:cs typeface="DOQNGA+TimesNewRomanPSMT"/>
              </a:rPr>
              <a:t>friends.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526582" y="6572739"/>
            <a:ext cx="257708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5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21037" y="2567656"/>
            <a:ext cx="5896863" cy="6623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15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WOWQFW+ArialMT"/>
                <a:cs typeface="WOWQFW+ArialMT"/>
              </a:rPr>
              <a:t>Research</a:t>
            </a:r>
            <a:r>
              <a:rPr dirty="0" sz="4400" spc="1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400">
                <a:solidFill>
                  <a:srgbClr val="000000"/>
                </a:solidFill>
                <a:latin typeface="WOWQFW+ArialMT"/>
                <a:cs typeface="WOWQFW+ArialMT"/>
              </a:rPr>
              <a:t>Methodology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30706" y="3883829"/>
            <a:ext cx="2096473" cy="13714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79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898989"/>
                </a:solidFill>
                <a:latin typeface="Cambria"/>
                <a:cs typeface="Cambria"/>
              </a:rPr>
              <a:t>System</a:t>
            </a:r>
            <a:r>
              <a:rPr dirty="0" sz="2200" spc="-64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898989"/>
                </a:solidFill>
                <a:latin typeface="Cambria"/>
                <a:cs typeface="Cambria"/>
              </a:rPr>
              <a:t>Diagram</a:t>
            </a:r>
          </a:p>
          <a:p>
            <a:pPr marL="186835" marR="0">
              <a:lnSpc>
                <a:spcPts val="2579"/>
              </a:lnSpc>
              <a:spcBef>
                <a:spcPts val="10"/>
              </a:spcBef>
              <a:spcAft>
                <a:spcPts val="0"/>
              </a:spcAft>
            </a:pPr>
            <a:r>
              <a:rPr dirty="0" sz="2200">
                <a:solidFill>
                  <a:srgbClr val="898989"/>
                </a:solidFill>
                <a:latin typeface="Cambria"/>
                <a:cs typeface="Cambria"/>
              </a:rPr>
              <a:t>Technologies</a:t>
            </a:r>
          </a:p>
          <a:p>
            <a:pPr marL="288435" marR="0">
              <a:lnSpc>
                <a:spcPts val="2579"/>
              </a:lnSpc>
              <a:spcBef>
                <a:spcPts val="60"/>
              </a:spcBef>
              <a:spcAft>
                <a:spcPts val="0"/>
              </a:spcAft>
            </a:pPr>
            <a:r>
              <a:rPr dirty="0" sz="2200">
                <a:solidFill>
                  <a:srgbClr val="898989"/>
                </a:solidFill>
                <a:latin typeface="Cambria"/>
                <a:cs typeface="Cambria"/>
              </a:rPr>
              <a:t>Techniques</a:t>
            </a:r>
          </a:p>
          <a:p>
            <a:pPr marL="126900" marR="0">
              <a:lnSpc>
                <a:spcPts val="2579"/>
              </a:lnSpc>
              <a:spcBef>
                <a:spcPts val="10"/>
              </a:spcBef>
              <a:spcAft>
                <a:spcPts val="0"/>
              </a:spcAft>
            </a:pPr>
            <a:r>
              <a:rPr dirty="0" sz="2200">
                <a:solidFill>
                  <a:srgbClr val="898989"/>
                </a:solidFill>
                <a:latin typeface="Cambria"/>
                <a:cs typeface="Cambria"/>
              </a:rPr>
              <a:t>Requirements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44261" y="5224950"/>
            <a:ext cx="5078328" cy="3656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79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898989"/>
                </a:solidFill>
                <a:latin typeface="Cambria"/>
                <a:cs typeface="Cambria"/>
              </a:rPr>
              <a:t>Work</a:t>
            </a:r>
            <a:r>
              <a:rPr dirty="0" sz="2200" spc="-66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898989"/>
                </a:solidFill>
                <a:latin typeface="Cambria"/>
                <a:cs typeface="Cambria"/>
              </a:rPr>
              <a:t>Breakdown</a:t>
            </a:r>
            <a:r>
              <a:rPr dirty="0" sz="2200" spc="-64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898989"/>
                </a:solidFill>
                <a:latin typeface="Cambria"/>
                <a:cs typeface="Cambria"/>
              </a:rPr>
              <a:t>Structure</a:t>
            </a:r>
            <a:r>
              <a:rPr dirty="0" sz="2200" spc="-67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898989"/>
                </a:solidFill>
                <a:latin typeface="Cambria"/>
                <a:cs typeface="Cambria"/>
              </a:rPr>
              <a:t>/</a:t>
            </a:r>
            <a:r>
              <a:rPr dirty="0" sz="2200" spc="-67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898989"/>
                </a:solidFill>
                <a:latin typeface="Cambria"/>
                <a:cs typeface="Cambria"/>
              </a:rPr>
              <a:t>Gantt</a:t>
            </a:r>
            <a:r>
              <a:rPr dirty="0" sz="2200" spc="-66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898989"/>
                </a:solidFill>
                <a:latin typeface="Cambria"/>
                <a:cs typeface="Cambria"/>
              </a:rPr>
              <a:t>Chart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34640" y="6521498"/>
            <a:ext cx="4386577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IT19042152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3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W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Madushan</a:t>
            </a:r>
            <a:r>
              <a:rPr dirty="0" sz="18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50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8639" y="385171"/>
            <a:ext cx="3264202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b5394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2850" spc="348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b5394"/>
                </a:solidFill>
                <a:latin typeface="Cambria"/>
                <a:cs typeface="Cambria"/>
              </a:rPr>
              <a:t>System</a:t>
            </a:r>
            <a:r>
              <a:rPr dirty="0" sz="2800" b="1">
                <a:solidFill>
                  <a:srgbClr val="0b5394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0b5394"/>
                </a:solidFill>
                <a:latin typeface="Cambria"/>
                <a:cs typeface="Cambria"/>
              </a:rPr>
              <a:t>Diagram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34640" y="6521498"/>
            <a:ext cx="4529452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IT19042152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Madushan</a:t>
            </a:r>
            <a:r>
              <a:rPr dirty="0" sz="1800" spc="12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51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15339" y="544080"/>
            <a:ext cx="2780532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b5394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2850" spc="348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b5394"/>
                </a:solidFill>
                <a:latin typeface="Cambria"/>
                <a:cs typeface="Cambria"/>
              </a:rPr>
              <a:t>Technologies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29689" y="1368271"/>
            <a:ext cx="1061777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539c"/>
                </a:solidFill>
                <a:latin typeface="Cambria"/>
                <a:cs typeface="Cambria"/>
              </a:rPr>
              <a:t>Frontend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29689" y="1697455"/>
            <a:ext cx="2707636" cy="6352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146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ReactJS,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Android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Studio</a:t>
            </a:r>
          </a:p>
          <a:p>
            <a:pPr marL="0" marR="0">
              <a:lnSpc>
                <a:spcPts val="2110"/>
              </a:lnSpc>
              <a:spcBef>
                <a:spcPts val="481"/>
              </a:spcBef>
              <a:spcAft>
                <a:spcPts val="0"/>
              </a:spcAft>
            </a:pPr>
            <a:r>
              <a:rPr dirty="0" sz="1800">
                <a:solidFill>
                  <a:srgbClr val="00539c"/>
                </a:solidFill>
                <a:latin typeface="Cambria"/>
                <a:cs typeface="Cambria"/>
              </a:rPr>
              <a:t>Backend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81150" y="2355823"/>
            <a:ext cx="1354214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Python,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Java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29689" y="2685007"/>
            <a:ext cx="3832714" cy="96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146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Jupyter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Notebook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Google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colab</a:t>
            </a:r>
          </a:p>
          <a:p>
            <a:pPr marL="251460" marR="0">
              <a:lnSpc>
                <a:spcPts val="2110"/>
              </a:lnSpc>
              <a:spcBef>
                <a:spcPts val="481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Anaconda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PIP</a:t>
            </a:r>
          </a:p>
          <a:p>
            <a:pPr marL="0" marR="0">
              <a:lnSpc>
                <a:spcPts val="2110"/>
              </a:lnSpc>
              <a:spcBef>
                <a:spcPts val="481"/>
              </a:spcBef>
              <a:spcAft>
                <a:spcPts val="0"/>
              </a:spcAft>
            </a:pPr>
            <a:r>
              <a:rPr dirty="0" sz="1800">
                <a:solidFill>
                  <a:srgbClr val="00539c"/>
                </a:solidFill>
                <a:latin typeface="Cambria"/>
                <a:cs typeface="Cambria"/>
              </a:rPr>
              <a:t>Libraries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29689" y="3672559"/>
            <a:ext cx="3030174" cy="12936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146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Scikit-learn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,OpenCV,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dlib</a:t>
            </a:r>
          </a:p>
          <a:p>
            <a:pPr marL="251460" marR="0">
              <a:lnSpc>
                <a:spcPts val="2110"/>
              </a:lnSpc>
              <a:spcBef>
                <a:spcPts val="481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Matplotlib,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Numpy,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Pandas</a:t>
            </a:r>
          </a:p>
          <a:p>
            <a:pPr marL="251460" marR="0">
              <a:lnSpc>
                <a:spcPts val="2110"/>
              </a:lnSpc>
              <a:spcBef>
                <a:spcPts val="481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Python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REST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API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: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Flask</a:t>
            </a:r>
          </a:p>
          <a:p>
            <a:pPr marL="0" marR="0">
              <a:lnSpc>
                <a:spcPts val="2110"/>
              </a:lnSpc>
              <a:spcBef>
                <a:spcPts val="481"/>
              </a:spcBef>
              <a:spcAft>
                <a:spcPts val="0"/>
              </a:spcAft>
            </a:pPr>
            <a:r>
              <a:rPr dirty="0" sz="1800">
                <a:solidFill>
                  <a:srgbClr val="00539c"/>
                </a:solidFill>
                <a:latin typeface="Cambria"/>
                <a:cs typeface="Cambria"/>
              </a:rPr>
              <a:t>Database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81150" y="4989296"/>
            <a:ext cx="991120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Firebase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29689" y="5318480"/>
            <a:ext cx="1347527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539c"/>
                </a:solidFill>
                <a:latin typeface="Cambria"/>
                <a:cs typeface="Cambria"/>
              </a:rPr>
              <a:t>Deployment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581150" y="5647664"/>
            <a:ext cx="618864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AWS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063240" y="6497943"/>
            <a:ext cx="4335777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IT19049878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Jathusanan.E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52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40" y="454435"/>
            <a:ext cx="3261886" cy="5525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50">
                <a:solidFill>
                  <a:srgbClr val="0b5394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3650" spc="334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0b5394"/>
                </a:solidFill>
                <a:latin typeface="AGPJQI+Arial-BoldMT"/>
                <a:cs typeface="AGPJQI+Arial-BoldMT"/>
              </a:rPr>
              <a:t>Techniques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40" y="1783039"/>
            <a:ext cx="11388885" cy="28553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145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OpenCV</a:t>
            </a:r>
            <a:r>
              <a:rPr dirty="0" sz="3200" spc="-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–</a:t>
            </a:r>
            <a:r>
              <a:rPr dirty="0" sz="3200" spc="-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access</a:t>
            </a:r>
            <a:r>
              <a:rPr dirty="0" sz="3200" spc="-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our</a:t>
            </a:r>
            <a:r>
              <a:rPr dirty="0" sz="3200" spc="-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cam/video</a:t>
            </a:r>
            <a:r>
              <a:rPr dirty="0" sz="3200" spc="-9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stream</a:t>
            </a:r>
            <a:r>
              <a:rPr dirty="0" sz="3200" spc="-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in</a:t>
            </a:r>
            <a:r>
              <a:rPr dirty="0" sz="3200" spc="-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an</a:t>
            </a:r>
            <a:r>
              <a:rPr dirty="0" sz="3200" spc="-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efficient</a:t>
            </a:r>
            <a:r>
              <a:rPr dirty="0" sz="3200" spc="-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manner.</a:t>
            </a:r>
          </a:p>
          <a:p>
            <a:pPr marL="0" marR="0">
              <a:lnSpc>
                <a:spcPts val="3751"/>
              </a:lnSpc>
              <a:spcBef>
                <a:spcPts val="5414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MobileNetSSD</a:t>
            </a:r>
            <a:r>
              <a:rPr dirty="0" sz="3200" spc="-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–</a:t>
            </a:r>
            <a:r>
              <a:rPr dirty="0" sz="3200" spc="-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object</a:t>
            </a:r>
            <a:r>
              <a:rPr dirty="0" sz="3200" spc="-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3200" spc="-9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surface</a:t>
            </a:r>
            <a:r>
              <a:rPr dirty="0" sz="3200" spc="-9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detection</a:t>
            </a:r>
            <a:r>
              <a:rPr dirty="0" sz="3200" spc="-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model</a:t>
            </a:r>
          </a:p>
          <a:p>
            <a:pPr marL="0" marR="0">
              <a:lnSpc>
                <a:spcPts val="3751"/>
              </a:lnSpc>
              <a:spcBef>
                <a:spcPts val="5413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Dataset</a:t>
            </a:r>
            <a:r>
              <a:rPr dirty="0" sz="3200" spc="-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–</a:t>
            </a:r>
            <a:r>
              <a:rPr dirty="0" sz="3200" spc="16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WOWQFW+ArialMT"/>
                <a:cs typeface="WOWQFW+ArialMT"/>
              </a:rPr>
              <a:t>COCO</a:t>
            </a:r>
            <a:r>
              <a:rPr dirty="0" sz="3200" spc="8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WOWQFW+ArialMT"/>
                <a:cs typeface="WOWQFW+ArialMT"/>
              </a:rPr>
              <a:t>dataset.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63240" y="6497943"/>
            <a:ext cx="4285484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IT19042152</a:t>
            </a:r>
            <a:r>
              <a:rPr dirty="0" sz="1800" spc="367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3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W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Madushan|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53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40" y="454435"/>
            <a:ext cx="3973147" cy="5525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50">
                <a:solidFill>
                  <a:srgbClr val="0b5394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3650" spc="334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0b5394"/>
                </a:solidFill>
                <a:latin typeface="AGPJQI+Arial-BoldMT"/>
                <a:cs typeface="AGPJQI+Arial-BoldMT"/>
              </a:rPr>
              <a:t>Self-evaluation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63240" y="6497943"/>
            <a:ext cx="4285484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IT19042152</a:t>
            </a:r>
            <a:r>
              <a:rPr dirty="0" sz="1800" spc="367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3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W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Madushan|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54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40" y="495486"/>
            <a:ext cx="3308699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ffc000"/>
                </a:solidFill>
                <a:latin typeface="Cambria"/>
                <a:cs typeface="Cambria"/>
              </a:rPr>
              <a:t>User</a:t>
            </a:r>
            <a:r>
              <a:rPr dirty="0" sz="2800" b="1">
                <a:solidFill>
                  <a:srgbClr val="ffc000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ffc000"/>
                </a:solidFill>
                <a:latin typeface="Cambria"/>
                <a:cs typeface="Cambria"/>
              </a:rPr>
              <a:t>Requirements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40" y="2353383"/>
            <a:ext cx="11309870" cy="28667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User</a:t>
            </a:r>
            <a:r>
              <a:rPr dirty="0" sz="3200" spc="-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 spc="10">
                <a:solidFill>
                  <a:srgbClr val="000000"/>
                </a:solidFill>
                <a:latin typeface="Cambria"/>
                <a:cs typeface="Cambria"/>
              </a:rPr>
              <a:t>s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hould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able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identify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obstacles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their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way.</a:t>
            </a:r>
          </a:p>
          <a:p>
            <a:pPr marL="0" marR="0">
              <a:lnSpc>
                <a:spcPts val="3630"/>
              </a:lnSpc>
              <a:spcBef>
                <a:spcPts val="815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should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notify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about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behaviour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walking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surface.</a:t>
            </a:r>
          </a:p>
          <a:p>
            <a:pPr marL="0" marR="0">
              <a:lnSpc>
                <a:spcPts val="3630"/>
              </a:lnSpc>
              <a:spcBef>
                <a:spcPts val="865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should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warned,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if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 spc="-18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200" spc="1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objects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too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close.</a:t>
            </a:r>
          </a:p>
          <a:p>
            <a:pPr marL="0" marR="0">
              <a:lnSpc>
                <a:spcPts val="3630"/>
              </a:lnSpc>
              <a:spcBef>
                <a:spcPts val="865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should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able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operate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 spc="-52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200" spc="5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independently.</a:t>
            </a:r>
          </a:p>
          <a:p>
            <a:pPr marL="0" marR="0">
              <a:lnSpc>
                <a:spcPts val="3630"/>
              </a:lnSpc>
              <a:spcBef>
                <a:spcPts val="865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should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able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get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voice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assistance.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34640" y="6531143"/>
            <a:ext cx="4521006" cy="3124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IT19042152</a:t>
            </a:r>
            <a:r>
              <a:rPr dirty="0" sz="1800" spc="367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Madus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han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A.</a:t>
            </a:r>
            <a:r>
              <a:rPr dirty="0" sz="1800" spc="-16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55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40" y="495486"/>
            <a:ext cx="4300112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ffc000"/>
                </a:solidFill>
                <a:latin typeface="Cambria"/>
                <a:cs typeface="Cambria"/>
              </a:rPr>
              <a:t>Functional</a:t>
            </a:r>
            <a:r>
              <a:rPr dirty="0" sz="2800" b="1">
                <a:solidFill>
                  <a:srgbClr val="ffc000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ffc000"/>
                </a:solidFill>
                <a:latin typeface="Cambria"/>
                <a:cs typeface="Cambria"/>
              </a:rPr>
              <a:t>Requirements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40" y="2353383"/>
            <a:ext cx="8384359" cy="16962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Detect</a:t>
            </a:r>
            <a:r>
              <a:rPr dirty="0" sz="3200" spc="-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t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he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obstacle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through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camera.</a:t>
            </a:r>
          </a:p>
          <a:p>
            <a:pPr marL="0" marR="0">
              <a:lnSpc>
                <a:spcPts val="3751"/>
              </a:lnSpc>
              <a:spcBef>
                <a:spcPts val="717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Detect</a:t>
            </a:r>
            <a:r>
              <a:rPr dirty="0" sz="3200" spc="-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t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he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walking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surface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through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camera.</a:t>
            </a:r>
          </a:p>
          <a:p>
            <a:pPr marL="0" marR="0">
              <a:lnSpc>
                <a:spcPts val="3630"/>
              </a:lnSpc>
              <a:spcBef>
                <a:spcPts val="865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Make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warning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message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close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objects.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6240" y="4121538"/>
            <a:ext cx="10083268" cy="51335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3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Generate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voice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notification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about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obstacles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surface.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34640" y="6531143"/>
            <a:ext cx="4521006" cy="3124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IT19042152</a:t>
            </a:r>
            <a:r>
              <a:rPr dirty="0" sz="1800" spc="367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Madus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han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A.</a:t>
            </a:r>
            <a:r>
              <a:rPr dirty="0" sz="1800" spc="-16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56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40" y="495486"/>
            <a:ext cx="5077809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ffc000"/>
                </a:solidFill>
                <a:latin typeface="Cambria"/>
                <a:cs typeface="Cambria"/>
              </a:rPr>
              <a:t>Non-Functional</a:t>
            </a:r>
            <a:r>
              <a:rPr dirty="0" sz="2800" b="1">
                <a:solidFill>
                  <a:srgbClr val="ffc000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ffc000"/>
                </a:solidFill>
                <a:latin typeface="Cambria"/>
                <a:cs typeface="Cambria"/>
              </a:rPr>
              <a:t>Requirements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40" y="1783039"/>
            <a:ext cx="2737731" cy="22701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Accuracy</a:t>
            </a:r>
          </a:p>
          <a:p>
            <a:pPr marL="0" marR="0">
              <a:lnSpc>
                <a:spcPts val="3751"/>
              </a:lnSpc>
              <a:spcBef>
                <a:spcPts val="806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Performance</a:t>
            </a:r>
          </a:p>
          <a:p>
            <a:pPr marL="0" marR="0">
              <a:lnSpc>
                <a:spcPts val="3751"/>
              </a:lnSpc>
              <a:spcBef>
                <a:spcPts val="806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Usability</a:t>
            </a:r>
          </a:p>
          <a:p>
            <a:pPr marL="0" marR="0">
              <a:lnSpc>
                <a:spcPts val="3751"/>
              </a:lnSpc>
              <a:spcBef>
                <a:spcPts val="806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Security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6240" y="4123902"/>
            <a:ext cx="2266353" cy="5145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mbria"/>
                <a:cs typeface="Cambria"/>
              </a:rPr>
              <a:t>Reliability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34640" y="6531143"/>
            <a:ext cx="4521006" cy="3124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IT19042152</a:t>
            </a:r>
            <a:r>
              <a:rPr dirty="0" sz="1800" spc="367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Madus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han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A.</a:t>
            </a:r>
            <a:r>
              <a:rPr dirty="0" sz="1800" spc="-16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57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4839" y="419286"/>
            <a:ext cx="5130968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b5394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2850" spc="348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b5394"/>
                </a:solidFill>
                <a:latin typeface="Cambria"/>
                <a:cs typeface="Cambria"/>
              </a:rPr>
              <a:t>Work</a:t>
            </a:r>
            <a:r>
              <a:rPr dirty="0" sz="2800" b="1">
                <a:solidFill>
                  <a:srgbClr val="0b5394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0b5394"/>
                </a:solidFill>
                <a:latin typeface="Cambria"/>
                <a:cs typeface="Cambria"/>
              </a:rPr>
              <a:t>Breakdown</a:t>
            </a:r>
            <a:r>
              <a:rPr dirty="0" sz="2800" b="1">
                <a:solidFill>
                  <a:srgbClr val="0b5394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0b5394"/>
                </a:solidFill>
                <a:latin typeface="Cambria"/>
                <a:cs typeface="Cambria"/>
              </a:rPr>
              <a:t>Structure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58440" y="6539508"/>
            <a:ext cx="4553537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IT19042152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MAdushan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58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4839" y="419286"/>
            <a:ext cx="2481561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b5394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2850" spc="348">
                <a:solidFill>
                  <a:srgbClr val="0b5394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b5394"/>
                </a:solidFill>
                <a:latin typeface="Cambria"/>
                <a:cs typeface="Cambria"/>
              </a:rPr>
              <a:t>Gantt</a:t>
            </a:r>
            <a:r>
              <a:rPr dirty="0" sz="2800" b="1">
                <a:solidFill>
                  <a:srgbClr val="0b5394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0b5394"/>
                </a:solidFill>
                <a:latin typeface="Cambria"/>
                <a:cs typeface="Cambria"/>
              </a:rPr>
              <a:t>Chart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58440" y="6539508"/>
            <a:ext cx="4478652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IT19042152</a:t>
            </a:r>
            <a:r>
              <a:rPr dirty="0" sz="1800" spc="367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Madushan</a:t>
            </a:r>
            <a:r>
              <a:rPr dirty="0" sz="1800" spc="12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59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72358" y="161344"/>
            <a:ext cx="5058922" cy="5145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System</a:t>
            </a: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Overview</a:t>
            </a: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Diagram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26582" y="6572739"/>
            <a:ext cx="257708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6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40" y="495486"/>
            <a:ext cx="1967210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0b5394"/>
                </a:solidFill>
                <a:latin typeface="Cambria"/>
                <a:cs typeface="Cambria"/>
              </a:rPr>
              <a:t>References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40" y="1171709"/>
            <a:ext cx="221316" cy="13481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</a:p>
          <a:p>
            <a:pPr marL="0" marR="0">
              <a:lnSpc>
                <a:spcPts val="1731"/>
              </a:lnSpc>
              <a:spcBef>
                <a:spcPts val="256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</a:p>
          <a:p>
            <a:pPr marL="0" marR="0">
              <a:lnSpc>
                <a:spcPts val="1731"/>
              </a:lnSpc>
              <a:spcBef>
                <a:spcPts val="256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9140" y="1168900"/>
            <a:ext cx="11306607" cy="4603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[1]</a:t>
            </a:r>
            <a:r>
              <a:rPr dirty="0" sz="1500" spc="10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H.</a:t>
            </a:r>
            <a:r>
              <a:rPr dirty="0" sz="1500" spc="10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Jabnoun,</a:t>
            </a:r>
            <a:r>
              <a:rPr dirty="0" sz="1500" spc="12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F.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Benzarti</a:t>
            </a:r>
            <a:r>
              <a:rPr dirty="0" sz="1500" spc="12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1500" spc="1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H.</a:t>
            </a:r>
            <a:r>
              <a:rPr dirty="0" sz="1500" spc="10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Amiri,</a:t>
            </a:r>
            <a:r>
              <a:rPr dirty="0" sz="1500" spc="11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"Object</a:t>
            </a:r>
            <a:r>
              <a:rPr dirty="0" sz="1500" spc="12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detection</a:t>
            </a:r>
            <a:r>
              <a:rPr dirty="0" sz="1500" spc="13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1500" spc="1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identification</a:t>
            </a:r>
            <a:r>
              <a:rPr dirty="0" sz="1500" spc="13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for</a:t>
            </a:r>
            <a:r>
              <a:rPr dirty="0" sz="1500" spc="9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blind</a:t>
            </a:r>
            <a:r>
              <a:rPr dirty="0" sz="1500" spc="12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people</a:t>
            </a:r>
            <a:r>
              <a:rPr dirty="0" sz="1500" spc="13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in</a:t>
            </a:r>
            <a:r>
              <a:rPr dirty="0" sz="1500" spc="10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video</a:t>
            </a:r>
            <a:r>
              <a:rPr dirty="0" sz="1500" spc="11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scene,"</a:t>
            </a:r>
            <a:r>
              <a:rPr dirty="0" sz="1500" spc="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2015</a:t>
            </a:r>
            <a:r>
              <a:rPr dirty="0" sz="1500" spc="8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15th</a:t>
            </a:r>
            <a:r>
              <a:rPr dirty="0" sz="1500" spc="10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International</a:t>
            </a:r>
          </a:p>
          <a:p>
            <a:pPr marL="0" marR="0">
              <a:lnSpc>
                <a:spcPts val="15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Conference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on</a:t>
            </a:r>
            <a:r>
              <a:rPr dirty="0" sz="15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Intelligent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Systems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Design</a:t>
            </a:r>
            <a:r>
              <a:rPr dirty="0" sz="15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15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Applications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(ISDA),</a:t>
            </a:r>
            <a:r>
              <a:rPr dirty="0" sz="15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2015,</a:t>
            </a:r>
            <a:r>
              <a:rPr dirty="0" sz="15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pp.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363-367,</a:t>
            </a:r>
            <a:r>
              <a:rPr dirty="0" sz="15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doi: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10.1109/ISDA.2015.7489256.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39140" y="1713984"/>
            <a:ext cx="11324201" cy="4603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[2]</a:t>
            </a:r>
            <a:r>
              <a:rPr dirty="0" sz="1500" spc="3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Object</a:t>
            </a:r>
            <a:r>
              <a:rPr dirty="0" sz="1500" spc="3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Detection</a:t>
            </a:r>
            <a:r>
              <a:rPr dirty="0" sz="1500" spc="37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for</a:t>
            </a:r>
            <a:r>
              <a:rPr dirty="0" sz="1500" spc="3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Blind</a:t>
            </a:r>
            <a:r>
              <a:rPr dirty="0" sz="1500" spc="3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User’s</a:t>
            </a:r>
            <a:r>
              <a:rPr dirty="0" sz="1500" spc="40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Pooja</a:t>
            </a:r>
            <a:r>
              <a:rPr dirty="0" sz="1500" spc="3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Maid1,</a:t>
            </a:r>
            <a:r>
              <a:rPr dirty="0" sz="1500" spc="37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Omkar</a:t>
            </a:r>
            <a:r>
              <a:rPr dirty="0" sz="1500" spc="36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Thorat2,</a:t>
            </a:r>
            <a:r>
              <a:rPr dirty="0" sz="15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Sarita</a:t>
            </a:r>
            <a:r>
              <a:rPr dirty="0" sz="1500" spc="39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Deshpande3</a:t>
            </a:r>
            <a:r>
              <a:rPr dirty="0" sz="1500" spc="3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Student,</a:t>
            </a:r>
            <a:r>
              <a:rPr dirty="0" sz="1500" spc="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Dept.</a:t>
            </a:r>
            <a:r>
              <a:rPr dirty="0" sz="1500" spc="38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of</a:t>
            </a:r>
            <a:r>
              <a:rPr dirty="0" sz="1500" spc="3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Information</a:t>
            </a:r>
            <a:r>
              <a:rPr dirty="0" sz="1500" spc="3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Technology</a:t>
            </a:r>
          </a:p>
          <a:p>
            <a:pPr marL="0" marR="0">
              <a:lnSpc>
                <a:spcPts val="15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Engineering,</a:t>
            </a:r>
            <a:r>
              <a:rPr dirty="0" sz="15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P.E.S’s</a:t>
            </a:r>
            <a:r>
              <a:rPr dirty="0" sz="15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Modern</a:t>
            </a:r>
            <a:r>
              <a:rPr dirty="0" sz="15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College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of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Engineering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Pune,Maharashtra,</a:t>
            </a:r>
            <a:r>
              <a:rPr dirty="0" sz="15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India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39140" y="2259069"/>
            <a:ext cx="11311004" cy="659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[3]</a:t>
            </a:r>
            <a:r>
              <a:rPr dirty="0" sz="1500" spc="31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R.</a:t>
            </a:r>
            <a:r>
              <a:rPr dirty="0" sz="1500" spc="33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Kedia</a:t>
            </a:r>
            <a:r>
              <a:rPr dirty="0" sz="1500" spc="31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et</a:t>
            </a:r>
            <a:r>
              <a:rPr dirty="0" sz="1500" spc="3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al.,</a:t>
            </a:r>
            <a:r>
              <a:rPr dirty="0" sz="1500" spc="3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"MAVI:</a:t>
            </a:r>
            <a:r>
              <a:rPr dirty="0" sz="1500" spc="23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Mobility</a:t>
            </a:r>
            <a:r>
              <a:rPr dirty="0" sz="1500" spc="3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Assistant</a:t>
            </a:r>
            <a:r>
              <a:rPr dirty="0" sz="1500" spc="3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for</a:t>
            </a:r>
            <a:r>
              <a:rPr dirty="0" sz="1500" spc="31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Visually</a:t>
            </a:r>
            <a:r>
              <a:rPr dirty="0" sz="1500" spc="3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Impaired</a:t>
            </a:r>
            <a:r>
              <a:rPr dirty="0" sz="1500" spc="32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with</a:t>
            </a:r>
            <a:r>
              <a:rPr dirty="0" sz="1500" spc="32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Optional</a:t>
            </a:r>
            <a:r>
              <a:rPr dirty="0" sz="1500" spc="3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Use</a:t>
            </a:r>
            <a:r>
              <a:rPr dirty="0" sz="1500" spc="3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of</a:t>
            </a:r>
            <a:r>
              <a:rPr dirty="0" sz="1500" spc="32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Local</a:t>
            </a:r>
            <a:r>
              <a:rPr dirty="0" sz="1500" spc="33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1500" spc="3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Cloud</a:t>
            </a:r>
            <a:r>
              <a:rPr dirty="0" sz="1500" spc="3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Resources,"</a:t>
            </a:r>
            <a:r>
              <a:rPr dirty="0" sz="1500" spc="21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2019</a:t>
            </a:r>
            <a:r>
              <a:rPr dirty="0" sz="1500" spc="30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32nd</a:t>
            </a:r>
          </a:p>
          <a:p>
            <a:pPr marL="0" marR="0">
              <a:lnSpc>
                <a:spcPts val="1565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International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Conference</a:t>
            </a:r>
            <a:r>
              <a:rPr dirty="0" sz="1500" spc="-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on</a:t>
            </a:r>
            <a:r>
              <a:rPr dirty="0" sz="1500" spc="-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VLSI</a:t>
            </a:r>
            <a:r>
              <a:rPr dirty="0" sz="15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Design</a:t>
            </a:r>
            <a:r>
              <a:rPr dirty="0" sz="1500" spc="-2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1500" spc="-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2019</a:t>
            </a:r>
            <a:r>
              <a:rPr dirty="0" sz="1500" spc="-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18th</a:t>
            </a:r>
            <a:r>
              <a:rPr dirty="0" sz="1500" spc="-3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International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Conference</a:t>
            </a:r>
            <a:r>
              <a:rPr dirty="0" sz="1500" spc="-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on</a:t>
            </a:r>
            <a:r>
              <a:rPr dirty="0" sz="1500" spc="-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Embedded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Systems</a:t>
            </a:r>
            <a:r>
              <a:rPr dirty="0" sz="15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(VLSID),</a:t>
            </a:r>
            <a:r>
              <a:rPr dirty="0" sz="1500" spc="-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2019,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pp.</a:t>
            </a:r>
            <a:r>
              <a:rPr dirty="0" sz="1500" spc="-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227-232,</a:t>
            </a:r>
            <a:r>
              <a:rPr dirty="0" sz="1500" spc="-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doi:</a:t>
            </a:r>
          </a:p>
          <a:p>
            <a:pPr marL="0" marR="0">
              <a:lnSpc>
                <a:spcPts val="15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10.1109/VLSID.2019.00058.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96240" y="3005844"/>
            <a:ext cx="221316" cy="604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</a:p>
          <a:p>
            <a:pPr marL="0" marR="0">
              <a:lnSpc>
                <a:spcPts val="1731"/>
              </a:lnSpc>
              <a:spcBef>
                <a:spcPts val="1044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39140" y="3003034"/>
            <a:ext cx="8113660" cy="261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[4]</a:t>
            </a:r>
            <a:r>
              <a:rPr dirty="0" sz="1500" spc="-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Blind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Assist: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Project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Proposal</a:t>
            </a:r>
            <a:r>
              <a:rPr dirty="0" sz="1500" spc="28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Oluwaseyitan</a:t>
            </a:r>
            <a:r>
              <a:rPr dirty="0" sz="15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Joshua</a:t>
            </a:r>
            <a:r>
              <a:rPr dirty="0" sz="15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Durodola</a:t>
            </a:r>
            <a:r>
              <a:rPr dirty="0" sz="1500" spc="28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Nathaniel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Sims</a:t>
            </a:r>
            <a:r>
              <a:rPr dirty="0" sz="1500" spc="28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Chris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Uruquhart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9140" y="3349237"/>
            <a:ext cx="11306607" cy="4603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[5]</a:t>
            </a:r>
            <a:r>
              <a:rPr dirty="0" sz="1500" spc="1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Yashas,</a:t>
            </a:r>
            <a:r>
              <a:rPr dirty="0" sz="1500" spc="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M.,</a:t>
            </a:r>
            <a:r>
              <a:rPr dirty="0" sz="1500" spc="1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Maalik,</a:t>
            </a:r>
            <a:r>
              <a:rPr dirty="0" sz="1500" spc="17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K.S.,</a:t>
            </a:r>
            <a:r>
              <a:rPr dirty="0" sz="1500" spc="17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M.Z.M.,</a:t>
            </a:r>
            <a:r>
              <a:rPr dirty="0" sz="1500" spc="17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A.,</a:t>
            </a:r>
            <a:r>
              <a:rPr dirty="0" sz="1500" spc="1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&amp;</a:t>
            </a:r>
            <a:r>
              <a:rPr dirty="0" sz="1500" spc="14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K.P.S.H.,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D.S.</a:t>
            </a:r>
            <a:r>
              <a:rPr dirty="0" sz="1500" spc="12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(2017).</a:t>
            </a:r>
            <a:r>
              <a:rPr dirty="0" sz="1500" spc="14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Blind</a:t>
            </a:r>
            <a:r>
              <a:rPr dirty="0" sz="1500" spc="15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Guider:</a:t>
            </a:r>
            <a:r>
              <a:rPr dirty="0" sz="1500" spc="1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An</a:t>
            </a:r>
            <a:r>
              <a:rPr dirty="0" sz="1500" spc="1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IT</a:t>
            </a:r>
            <a:r>
              <a:rPr dirty="0" sz="1500" spc="14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Solution</a:t>
            </a:r>
            <a:r>
              <a:rPr dirty="0" sz="1500" spc="17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for</a:t>
            </a:r>
            <a:r>
              <a:rPr dirty="0" sz="1500" spc="13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Visually</a:t>
            </a:r>
            <a:r>
              <a:rPr dirty="0" sz="1500" spc="1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Impaired</a:t>
            </a:r>
            <a:r>
              <a:rPr dirty="0" sz="1500" spc="15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People.</a:t>
            </a:r>
            <a:r>
              <a:rPr dirty="0" sz="1500" spc="15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International</a:t>
            </a:r>
          </a:p>
          <a:p>
            <a:pPr marL="0" marR="0">
              <a:lnSpc>
                <a:spcPts val="15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journal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of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scientific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15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research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publications,</a:t>
            </a:r>
            <a:r>
              <a:rPr dirty="0" sz="15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7.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96240" y="3897130"/>
            <a:ext cx="221316" cy="1893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</a:p>
          <a:p>
            <a:pPr marL="0" marR="0">
              <a:lnSpc>
                <a:spcPts val="1731"/>
              </a:lnSpc>
              <a:spcBef>
                <a:spcPts val="256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</a:p>
          <a:p>
            <a:pPr marL="0" marR="0">
              <a:lnSpc>
                <a:spcPts val="1731"/>
              </a:lnSpc>
              <a:spcBef>
                <a:spcPts val="256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</a:p>
          <a:p>
            <a:pPr marL="0" marR="0">
              <a:lnSpc>
                <a:spcPts val="1731"/>
              </a:lnSpc>
              <a:spcBef>
                <a:spcPts val="256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39140" y="3894321"/>
            <a:ext cx="11310570" cy="4603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[8]</a:t>
            </a:r>
            <a:r>
              <a:rPr dirty="0" sz="1500" spc="2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P.</a:t>
            </a:r>
            <a:r>
              <a:rPr dirty="0" sz="1500" spc="-1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Meijer,</a:t>
            </a:r>
            <a:r>
              <a:rPr dirty="0" sz="1500" spc="-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“An</a:t>
            </a:r>
            <a:r>
              <a:rPr dirty="0" sz="1500" spc="-1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Experimental</a:t>
            </a:r>
            <a:r>
              <a:rPr dirty="0" sz="1500" spc="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System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for</a:t>
            </a:r>
            <a:r>
              <a:rPr dirty="0" sz="1500" spc="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Auditory</a:t>
            </a:r>
            <a:r>
              <a:rPr dirty="0" sz="1500" spc="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Image</a:t>
            </a:r>
            <a:r>
              <a:rPr dirty="0" sz="1500" spc="4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Representations,”</a:t>
            </a:r>
            <a:r>
              <a:rPr dirty="0" sz="15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IEEE</a:t>
            </a:r>
            <a:r>
              <a:rPr dirty="0" sz="1500" spc="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Transactions</a:t>
            </a:r>
            <a:r>
              <a:rPr dirty="0" sz="15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on</a:t>
            </a:r>
            <a:r>
              <a:rPr dirty="0" sz="1500" spc="3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Biomedical</a:t>
            </a:r>
            <a:r>
              <a:rPr dirty="0" sz="1500" spc="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Engineering,</a:t>
            </a:r>
            <a:r>
              <a:rPr dirty="0" sz="1500" spc="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vol.</a:t>
            </a:r>
            <a:r>
              <a:rPr dirty="0" sz="1500" spc="1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39,</a:t>
            </a:r>
            <a:r>
              <a:rPr dirty="0" sz="1500" spc="2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no</a:t>
            </a:r>
            <a:r>
              <a:rPr dirty="0" sz="1500" spc="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2,</a:t>
            </a:r>
          </a:p>
          <a:p>
            <a:pPr marL="0" marR="0">
              <a:lnSpc>
                <a:spcPts val="15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pp.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112-121,</a:t>
            </a:r>
            <a:r>
              <a:rPr dirty="0" sz="15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Feb</a:t>
            </a:r>
            <a:r>
              <a:rPr dirty="0" sz="15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1991.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39140" y="4439405"/>
            <a:ext cx="11315158" cy="4603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[9]</a:t>
            </a:r>
            <a:r>
              <a:rPr dirty="0" sz="1500" spc="22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G.</a:t>
            </a:r>
            <a:r>
              <a:rPr dirty="0" sz="1500" spc="22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Sainarayanan,</a:t>
            </a:r>
            <a:r>
              <a:rPr dirty="0" sz="1500" spc="1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“On</a:t>
            </a:r>
            <a:r>
              <a:rPr dirty="0" sz="1500" spc="22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Intelligent</a:t>
            </a:r>
            <a:r>
              <a:rPr dirty="0" sz="1500" spc="24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Image</a:t>
            </a:r>
            <a:r>
              <a:rPr dirty="0" sz="1500" spc="23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Processing</a:t>
            </a:r>
            <a:r>
              <a:rPr dirty="0" sz="1500" spc="23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Methodologies</a:t>
            </a:r>
            <a:r>
              <a:rPr dirty="0" sz="1500" spc="2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Applied</a:t>
            </a:r>
            <a:r>
              <a:rPr dirty="0" sz="1500" spc="2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to</a:t>
            </a:r>
            <a:r>
              <a:rPr dirty="0" sz="1500" spc="22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Navigation</a:t>
            </a:r>
            <a:r>
              <a:rPr dirty="0" sz="1500" spc="19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Assistance</a:t>
            </a:r>
            <a:r>
              <a:rPr dirty="0" sz="1500" spc="26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for</a:t>
            </a:r>
            <a:r>
              <a:rPr dirty="0" sz="1500" spc="21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Visually</a:t>
            </a:r>
            <a:r>
              <a:rPr dirty="0" sz="1500" spc="20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Impaired”,</a:t>
            </a:r>
            <a:r>
              <a:rPr dirty="0" sz="1500" spc="7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Ph.</a:t>
            </a:r>
            <a:r>
              <a:rPr dirty="0" sz="1500" spc="22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D.</a:t>
            </a:r>
          </a:p>
          <a:p>
            <a:pPr marL="0" marR="0">
              <a:lnSpc>
                <a:spcPts val="15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Thesis,</a:t>
            </a:r>
            <a:r>
              <a:rPr dirty="0" sz="15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University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Malaysia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Sabah,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2002.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39140" y="4984489"/>
            <a:ext cx="11304597" cy="4603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[10]</a:t>
            </a:r>
            <a:r>
              <a:rPr dirty="0" sz="1500" spc="36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.</a:t>
            </a:r>
            <a:r>
              <a:rPr dirty="0" sz="1500" spc="37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Balakrishnan,</a:t>
            </a:r>
            <a:r>
              <a:rPr dirty="0" sz="1500" spc="40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G.</a:t>
            </a:r>
            <a:r>
              <a:rPr dirty="0" sz="1500" spc="3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Sainarayanan,</a:t>
            </a:r>
            <a:r>
              <a:rPr dirty="0" sz="1500" spc="3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R.</a:t>
            </a:r>
            <a:r>
              <a:rPr dirty="0" sz="1500" spc="38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Nagarajan</a:t>
            </a:r>
            <a:r>
              <a:rPr dirty="0" sz="1500" spc="36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1500" spc="38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S.</a:t>
            </a:r>
            <a:r>
              <a:rPr dirty="0" sz="1500" spc="38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Yaacob,</a:t>
            </a:r>
            <a:r>
              <a:rPr dirty="0" sz="1500" spc="2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“Wearable</a:t>
            </a:r>
            <a:r>
              <a:rPr dirty="0" sz="1500" spc="30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Real-Time</a:t>
            </a:r>
            <a:r>
              <a:rPr dirty="0" sz="1500" spc="22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Stereo</a:t>
            </a:r>
            <a:r>
              <a:rPr dirty="0" sz="1500" spc="37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Vision</a:t>
            </a:r>
            <a:r>
              <a:rPr dirty="0" sz="1500" spc="37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for</a:t>
            </a:r>
            <a:r>
              <a:rPr dirty="0" sz="1500" spc="3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the</a:t>
            </a:r>
            <a:r>
              <a:rPr dirty="0" sz="1500" spc="38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Visually</a:t>
            </a:r>
            <a:r>
              <a:rPr dirty="0" sz="1500" spc="3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Impaired,”</a:t>
            </a:r>
          </a:p>
          <a:p>
            <a:pPr marL="0" marR="0">
              <a:lnSpc>
                <a:spcPts val="15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Engineering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Letters,</a:t>
            </a:r>
            <a:r>
              <a:rPr dirty="0" sz="15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vol.</a:t>
            </a:r>
            <a:r>
              <a:rPr dirty="0" sz="15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14,</a:t>
            </a:r>
            <a:r>
              <a:rPr dirty="0" sz="15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no.</a:t>
            </a:r>
            <a:r>
              <a:rPr dirty="0" sz="15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2,</a:t>
            </a:r>
            <a:r>
              <a:rPr dirty="0" sz="15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2007.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39140" y="5529573"/>
            <a:ext cx="11303051" cy="4603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[11]</a:t>
            </a:r>
            <a:r>
              <a:rPr dirty="0" sz="1500" spc="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G.</a:t>
            </a:r>
            <a:r>
              <a:rPr dirty="0" sz="1500" spc="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P.</a:t>
            </a:r>
            <a:r>
              <a:rPr dirty="0" sz="1500" spc="-14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Fajarnes,</a:t>
            </a:r>
            <a:r>
              <a:rPr dirty="0" sz="1500" spc="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L.</a:t>
            </a:r>
            <a:r>
              <a:rPr dirty="0" sz="1500" spc="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Dunai,</a:t>
            </a:r>
            <a:r>
              <a:rPr dirty="0" sz="1500" spc="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V.</a:t>
            </a:r>
            <a:r>
              <a:rPr dirty="0" sz="1500" spc="-11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S.</a:t>
            </a:r>
            <a:r>
              <a:rPr dirty="0" sz="1500" spc="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Praderas</a:t>
            </a:r>
            <a:r>
              <a:rPr dirty="0" sz="1500" spc="3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1500" spc="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I.</a:t>
            </a:r>
            <a:r>
              <a:rPr dirty="0" sz="1500" spc="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Dunai,</a:t>
            </a:r>
            <a:r>
              <a:rPr dirty="0" sz="1500" spc="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“CASBLiP-</a:t>
            </a:r>
            <a:r>
              <a:rPr dirty="0" sz="1500" spc="-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1500" spc="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new</a:t>
            </a:r>
            <a:r>
              <a:rPr dirty="0" sz="15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cognitive</a:t>
            </a:r>
            <a:r>
              <a:rPr dirty="0" sz="1500" spc="-1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object</a:t>
            </a:r>
            <a:r>
              <a:rPr dirty="0" sz="1500" spc="6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detection</a:t>
            </a:r>
            <a:r>
              <a:rPr dirty="0" sz="1500" spc="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1500" spc="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orientation</a:t>
            </a:r>
            <a:r>
              <a:rPr dirty="0" sz="1500" spc="7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system</a:t>
            </a:r>
            <a:r>
              <a:rPr dirty="0" sz="1500" spc="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for</a:t>
            </a:r>
            <a:r>
              <a:rPr dirty="0" sz="1500" spc="2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impaired</a:t>
            </a:r>
          </a:p>
          <a:p>
            <a:pPr marL="0" marR="0">
              <a:lnSpc>
                <a:spcPts val="15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people,”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Proceedings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of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the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4th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International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Conference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on</a:t>
            </a:r>
            <a:r>
              <a:rPr dirty="0" sz="15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Cognitive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Systems,</a:t>
            </a:r>
            <a:r>
              <a:rPr dirty="0" sz="15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ETH</a:t>
            </a:r>
            <a:r>
              <a:rPr dirty="0" sz="15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Zurich,</a:t>
            </a:r>
            <a:r>
              <a:rPr dirty="0" sz="15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Switzerland,</a:t>
            </a:r>
            <a:r>
              <a:rPr dirty="0" sz="15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000000"/>
                </a:solidFill>
                <a:latin typeface="Cambria"/>
                <a:cs typeface="Cambria"/>
              </a:rPr>
              <a:t>2010.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834640" y="6539508"/>
            <a:ext cx="4529452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IT19042152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Madushan</a:t>
            </a:r>
            <a:r>
              <a:rPr dirty="0" sz="1800" spc="12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60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54524" y="2920650"/>
            <a:ext cx="7530083" cy="600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2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IT19109190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|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KESHARA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S.R.D.S.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54524" y="5392617"/>
            <a:ext cx="2495839" cy="335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898989"/>
                </a:solidFill>
                <a:latin typeface="Cambria"/>
                <a:cs typeface="Cambria"/>
              </a:rPr>
              <a:t>Software</a:t>
            </a:r>
            <a:r>
              <a:rPr dirty="0" sz="2000" spc="-61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898989"/>
                </a:solidFill>
                <a:latin typeface="Cambria"/>
                <a:cs typeface="Cambria"/>
              </a:rPr>
              <a:t>Engineering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79257" y="6543397"/>
            <a:ext cx="4782973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IT19109190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S.R.D.S.</a:t>
            </a:r>
            <a:r>
              <a:rPr dirty="0" sz="1800" spc="276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61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3946" y="3600308"/>
            <a:ext cx="11880374" cy="7975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980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 b="1">
                <a:solidFill>
                  <a:srgbClr val="ffffff"/>
                </a:solidFill>
                <a:latin typeface="FBTQDQ+TimesNewRomanPS-BoldMT"/>
                <a:cs typeface="FBTQDQ+TimesNewRomanPS-BoldMT"/>
              </a:rPr>
              <a:t>Face</a:t>
            </a:r>
            <a:r>
              <a:rPr dirty="0" sz="5400" b="1">
                <a:solidFill>
                  <a:srgbClr val="ffffff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5400" b="1">
                <a:solidFill>
                  <a:srgbClr val="ffffff"/>
                </a:solidFill>
                <a:latin typeface="FBTQDQ+TimesNewRomanPS-BoldMT"/>
                <a:cs typeface="FBTQDQ+TimesNewRomanPS-BoldMT"/>
              </a:rPr>
              <a:t>identification</a:t>
            </a:r>
            <a:r>
              <a:rPr dirty="0" sz="5400" b="1">
                <a:solidFill>
                  <a:srgbClr val="ffffff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5400" b="1">
                <a:solidFill>
                  <a:srgbClr val="ffffff"/>
                </a:solidFill>
                <a:latin typeface="FBTQDQ+TimesNewRomanPS-BoldMT"/>
                <a:cs typeface="FBTQDQ+TimesNewRomanPS-BoldMT"/>
              </a:rPr>
              <a:t>of</a:t>
            </a:r>
            <a:r>
              <a:rPr dirty="0" sz="5400" b="1">
                <a:solidFill>
                  <a:srgbClr val="ffffff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5400" b="1">
                <a:solidFill>
                  <a:srgbClr val="ffffff"/>
                </a:solidFill>
                <a:latin typeface="FBTQDQ+TimesNewRomanPS-BoldMT"/>
                <a:cs typeface="FBTQDQ+TimesNewRomanPS-BoldMT"/>
              </a:rPr>
              <a:t>known</a:t>
            </a:r>
            <a:r>
              <a:rPr dirty="0" sz="5400" b="1">
                <a:solidFill>
                  <a:srgbClr val="ffffff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5400" b="1">
                <a:solidFill>
                  <a:srgbClr val="ffffff"/>
                </a:solidFill>
                <a:latin typeface="FBTQDQ+TimesNewRomanPS-BoldMT"/>
                <a:cs typeface="FBTQDQ+TimesNewRomanPS-BoldMT"/>
              </a:rPr>
              <a:t>individuals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79257" y="6543397"/>
            <a:ext cx="4782973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IT19109190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S.R.D.S.</a:t>
            </a:r>
            <a:r>
              <a:rPr dirty="0" sz="1800" spc="276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62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40" y="119448"/>
            <a:ext cx="3404185" cy="6103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94"/>
              </a:lnSpc>
              <a:spcBef>
                <a:spcPts val="0"/>
              </a:spcBef>
              <a:spcAft>
                <a:spcPts val="0"/>
              </a:spcAft>
            </a:pPr>
            <a:r>
              <a:rPr dirty="0" sz="4050">
                <a:solidFill>
                  <a:srgbClr val="92224a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4050" spc="-122">
                <a:solidFill>
                  <a:srgbClr val="92224a"/>
                </a:solidFill>
                <a:latin typeface="Times New Roman"/>
                <a:cs typeface="Times New Roman"/>
              </a:rPr>
              <a:t> </a:t>
            </a:r>
            <a:r>
              <a:rPr dirty="0" sz="40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Background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40" y="1118111"/>
            <a:ext cx="11653104" cy="691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2250" spc="13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Vision</a:t>
            </a:r>
            <a:r>
              <a:rPr dirty="0" sz="2200" spc="2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is</a:t>
            </a:r>
            <a:r>
              <a:rPr dirty="0" sz="2200" spc="26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one</a:t>
            </a:r>
            <a:r>
              <a:rPr dirty="0" sz="2200" spc="27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of</a:t>
            </a:r>
            <a:r>
              <a:rPr dirty="0" sz="2200" spc="2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the</a:t>
            </a:r>
            <a:r>
              <a:rPr dirty="0" sz="2200" spc="2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most</a:t>
            </a:r>
            <a:r>
              <a:rPr dirty="0" sz="2200" spc="2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essential</a:t>
            </a:r>
            <a:r>
              <a:rPr dirty="0" sz="2200" spc="27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senses</a:t>
            </a:r>
            <a:r>
              <a:rPr dirty="0" sz="2200" spc="27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that</a:t>
            </a:r>
            <a:r>
              <a:rPr dirty="0" sz="2200" spc="27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an</a:t>
            </a:r>
            <a:r>
              <a:rPr dirty="0" sz="2200" spc="2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individual</a:t>
            </a:r>
            <a:r>
              <a:rPr dirty="0" sz="2200" spc="2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possess,</a:t>
            </a:r>
            <a:r>
              <a:rPr dirty="0" sz="2200" spc="2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where</a:t>
            </a:r>
            <a:r>
              <a:rPr dirty="0" sz="2200" spc="27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they</a:t>
            </a:r>
            <a:r>
              <a:rPr dirty="0" sz="2200" spc="2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would</a:t>
            </a:r>
          </a:p>
          <a:p>
            <a:pPr marL="342900" marR="0">
              <a:lnSpc>
                <a:spcPts val="2457"/>
              </a:lnSpc>
              <a:spcBef>
                <a:spcPts val="121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learn</a:t>
            </a:r>
            <a:r>
              <a:rPr dirty="0" sz="2200" spc="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to</a:t>
            </a:r>
            <a:r>
              <a:rPr dirty="0" sz="2200" spc="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adapt</a:t>
            </a:r>
            <a:r>
              <a:rPr dirty="0" sz="2200" spc="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to</a:t>
            </a:r>
            <a:r>
              <a:rPr dirty="0" sz="2200" spc="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their</a:t>
            </a:r>
            <a:r>
              <a:rPr dirty="0" sz="2200" spc="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surroundings</a:t>
            </a:r>
            <a:r>
              <a:rPr dirty="0" sz="2200" spc="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and</a:t>
            </a:r>
            <a:r>
              <a:rPr dirty="0" sz="2200" spc="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learn</a:t>
            </a:r>
            <a:r>
              <a:rPr dirty="0" sz="2200" spc="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basic</a:t>
            </a:r>
            <a:r>
              <a:rPr dirty="0" sz="2200" spc="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life</a:t>
            </a:r>
            <a:r>
              <a:rPr dirty="0" sz="2200" spc="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skills.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6240" y="1855727"/>
            <a:ext cx="11653058" cy="1361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2250" spc="13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Visual</a:t>
            </a:r>
            <a:r>
              <a:rPr dirty="0" sz="2200" spc="2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impairment</a:t>
            </a:r>
            <a:r>
              <a:rPr dirty="0" sz="2200" spc="33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is</a:t>
            </a:r>
            <a:r>
              <a:rPr dirty="0" sz="2200" spc="31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a</a:t>
            </a:r>
            <a:r>
              <a:rPr dirty="0" sz="2200" spc="3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disability</a:t>
            </a:r>
            <a:r>
              <a:rPr dirty="0" sz="2200" spc="3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that</a:t>
            </a:r>
            <a:r>
              <a:rPr dirty="0" sz="2200" spc="3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is</a:t>
            </a:r>
            <a:r>
              <a:rPr dirty="0" sz="2200" spc="31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prevalent</a:t>
            </a:r>
            <a:r>
              <a:rPr dirty="0" sz="2200" spc="3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around</a:t>
            </a:r>
            <a:r>
              <a:rPr dirty="0" sz="2200" spc="33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many</a:t>
            </a:r>
            <a:r>
              <a:rPr dirty="0" sz="2200" spc="3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individuals</a:t>
            </a:r>
            <a:r>
              <a:rPr dirty="0" sz="2200" spc="3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in</a:t>
            </a:r>
            <a:r>
              <a:rPr dirty="0" sz="2200" spc="31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the</a:t>
            </a:r>
            <a:r>
              <a:rPr dirty="0" sz="2200" spc="3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current</a:t>
            </a:r>
          </a:p>
          <a:p>
            <a:pPr marL="342900" marR="0">
              <a:lnSpc>
                <a:spcPts val="2457"/>
              </a:lnSpc>
              <a:spcBef>
                <a:spcPts val="121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society</a:t>
            </a:r>
            <a:r>
              <a:rPr dirty="0" sz="2200" spc="2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and</a:t>
            </a:r>
            <a:r>
              <a:rPr dirty="0" sz="2200" spc="23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though</a:t>
            </a:r>
            <a:r>
              <a:rPr dirty="0" sz="2200" spc="2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there</a:t>
            </a:r>
            <a:r>
              <a:rPr dirty="0" sz="2200" spc="2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are</a:t>
            </a:r>
            <a:r>
              <a:rPr dirty="0" sz="2200" spc="24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several</a:t>
            </a:r>
            <a:r>
              <a:rPr dirty="0" sz="2200" spc="2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helping</a:t>
            </a:r>
            <a:r>
              <a:rPr dirty="0" sz="2200" spc="24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tools</a:t>
            </a:r>
            <a:r>
              <a:rPr dirty="0" sz="2200" spc="2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that</a:t>
            </a:r>
            <a:r>
              <a:rPr dirty="0" sz="2200" spc="2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have</a:t>
            </a:r>
            <a:r>
              <a:rPr dirty="0" sz="2200" spc="23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been</a:t>
            </a:r>
            <a:r>
              <a:rPr dirty="0" sz="2200" spc="24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invented</a:t>
            </a:r>
            <a:r>
              <a:rPr dirty="0" sz="2200" spc="24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to</a:t>
            </a:r>
            <a:r>
              <a:rPr dirty="0" sz="2200" spc="2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assist</a:t>
            </a:r>
            <a:r>
              <a:rPr dirty="0" sz="2200" spc="2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this</a:t>
            </a:r>
          </a:p>
          <a:p>
            <a:pPr marL="342900" marR="0">
              <a:lnSpc>
                <a:spcPts val="2457"/>
              </a:lnSpc>
              <a:spcBef>
                <a:spcPts val="182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community,</a:t>
            </a:r>
            <a:r>
              <a:rPr dirty="0" sz="2200" spc="75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most</a:t>
            </a:r>
            <a:r>
              <a:rPr dirty="0" sz="2200" spc="90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of</a:t>
            </a:r>
            <a:r>
              <a:rPr dirty="0" sz="2200" spc="90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them</a:t>
            </a:r>
            <a:r>
              <a:rPr dirty="0" sz="2200" spc="9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require</a:t>
            </a:r>
            <a:r>
              <a:rPr dirty="0" sz="2200" spc="91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large</a:t>
            </a:r>
            <a:r>
              <a:rPr dirty="0" sz="2200" spc="90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amounts</a:t>
            </a:r>
            <a:r>
              <a:rPr dirty="0" sz="2200" spc="91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of</a:t>
            </a:r>
            <a:r>
              <a:rPr dirty="0" sz="2200" spc="90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capital</a:t>
            </a:r>
            <a:r>
              <a:rPr dirty="0" sz="2200" spc="90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and</a:t>
            </a:r>
            <a:r>
              <a:rPr dirty="0" sz="2200" spc="90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contains</a:t>
            </a:r>
            <a:r>
              <a:rPr dirty="0" sz="2200" spc="90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very</a:t>
            </a:r>
            <a:r>
              <a:rPr dirty="0" sz="2200" spc="90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few</a:t>
            </a:r>
          </a:p>
          <a:p>
            <a:pPr marL="342900" marR="0">
              <a:lnSpc>
                <a:spcPts val="2457"/>
              </a:lnSpc>
              <a:spcBef>
                <a:spcPts val="132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necessary</a:t>
            </a:r>
            <a:r>
              <a:rPr dirty="0" sz="2200" spc="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features.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53440" y="3249793"/>
            <a:ext cx="11196204" cy="84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1850" spc="31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The</a:t>
            </a:r>
            <a:r>
              <a:rPr dirty="0" sz="1800" spc="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survey</a:t>
            </a:r>
            <a:r>
              <a:rPr dirty="0" sz="1800" spc="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shows</a:t>
            </a:r>
            <a:r>
              <a:rPr dirty="0" sz="1800" spc="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the</a:t>
            </a:r>
            <a:r>
              <a:rPr dirty="0" sz="1800" spc="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prevalence</a:t>
            </a:r>
            <a:r>
              <a:rPr dirty="0" sz="1800" spc="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of</a:t>
            </a:r>
            <a:r>
              <a:rPr dirty="0" sz="1800" spc="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blindness</a:t>
            </a:r>
            <a:r>
              <a:rPr dirty="0" sz="1800" spc="6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in</a:t>
            </a:r>
            <a:r>
              <a:rPr dirty="0" sz="1800" spc="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Sri</a:t>
            </a:r>
            <a:r>
              <a:rPr dirty="0" sz="1800" spc="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Lanka</a:t>
            </a:r>
            <a:r>
              <a:rPr dirty="0" sz="1800" spc="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as</a:t>
            </a:r>
            <a:r>
              <a:rPr dirty="0" sz="1800" spc="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1.7%</a:t>
            </a:r>
            <a:r>
              <a:rPr dirty="0" sz="1800" spc="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among</a:t>
            </a:r>
            <a:r>
              <a:rPr dirty="0" sz="1800" spc="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the</a:t>
            </a:r>
            <a:r>
              <a:rPr dirty="0" sz="1800" spc="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age</a:t>
            </a:r>
            <a:r>
              <a:rPr dirty="0" sz="1800" spc="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40+</a:t>
            </a:r>
            <a:r>
              <a:rPr dirty="0" sz="1800" spc="5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population.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Similarly,</a:t>
            </a:r>
            <a:r>
              <a:rPr dirty="0" sz="1800" spc="37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the</a:t>
            </a:r>
            <a:r>
              <a:rPr dirty="0" sz="1800" spc="50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survey</a:t>
            </a:r>
            <a:r>
              <a:rPr dirty="0" sz="1800" spc="50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revealed</a:t>
            </a:r>
            <a:r>
              <a:rPr dirty="0" sz="1800" spc="50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that</a:t>
            </a:r>
            <a:r>
              <a:rPr dirty="0" sz="1800" spc="50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1.6</a:t>
            </a:r>
            <a:r>
              <a:rPr dirty="0" sz="1800" spc="50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%</a:t>
            </a:r>
            <a:r>
              <a:rPr dirty="0" sz="1800" spc="50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and</a:t>
            </a:r>
            <a:r>
              <a:rPr dirty="0" sz="1800" spc="50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15.4%</a:t>
            </a:r>
            <a:r>
              <a:rPr dirty="0" sz="1800" spc="50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had</a:t>
            </a:r>
            <a:r>
              <a:rPr dirty="0" sz="1800" spc="50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severe</a:t>
            </a:r>
            <a:r>
              <a:rPr dirty="0" sz="1800" spc="49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visual</a:t>
            </a:r>
            <a:r>
              <a:rPr dirty="0" sz="1800" spc="50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impairment</a:t>
            </a:r>
            <a:r>
              <a:rPr dirty="0" sz="1800" spc="5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and</a:t>
            </a:r>
            <a:r>
              <a:rPr dirty="0" sz="1800" spc="50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visual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impairment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among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the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study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population.</a:t>
            </a:r>
            <a:r>
              <a:rPr dirty="0" sz="1800" spc="8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 u="sng">
                <a:solidFill>
                  <a:srgbClr val="ffc000"/>
                </a:solidFill>
                <a:latin typeface="AGPJQI+Arial-BoldMT"/>
                <a:cs typeface="AGPJQI+Arial-Bold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6240" y="4141727"/>
            <a:ext cx="11652876" cy="1026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2250" spc="13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Visually</a:t>
            </a:r>
            <a:r>
              <a:rPr dirty="0" sz="2200" spc="1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impaired</a:t>
            </a:r>
            <a:r>
              <a:rPr dirty="0" sz="2200" spc="17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people</a:t>
            </a:r>
            <a:r>
              <a:rPr dirty="0" sz="2200" spc="1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encounter</a:t>
            </a:r>
            <a:r>
              <a:rPr dirty="0" sz="2200" spc="18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many</a:t>
            </a:r>
            <a:r>
              <a:rPr dirty="0" sz="2200" spc="1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challenges</a:t>
            </a:r>
            <a:r>
              <a:rPr dirty="0" sz="2200" spc="1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to</a:t>
            </a:r>
            <a:r>
              <a:rPr dirty="0" sz="2200" spc="1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complete</a:t>
            </a:r>
            <a:r>
              <a:rPr dirty="0" sz="2200" spc="17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their</a:t>
            </a:r>
            <a:r>
              <a:rPr dirty="0" sz="2200" spc="17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daily</a:t>
            </a:r>
            <a:r>
              <a:rPr dirty="0" sz="2200" spc="16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activities</a:t>
            </a:r>
            <a:r>
              <a:rPr dirty="0" sz="2200" spc="17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and</a:t>
            </a:r>
          </a:p>
          <a:p>
            <a:pPr marL="342900" marR="0">
              <a:lnSpc>
                <a:spcPts val="2457"/>
              </a:lnSpc>
              <a:spcBef>
                <a:spcPts val="121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often</a:t>
            </a:r>
            <a:r>
              <a:rPr dirty="0" sz="2200" spc="2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require</a:t>
            </a:r>
            <a:r>
              <a:rPr dirty="0" sz="2200" spc="2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assistance</a:t>
            </a:r>
            <a:r>
              <a:rPr dirty="0" sz="2200" spc="2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from</a:t>
            </a:r>
            <a:r>
              <a:rPr dirty="0" sz="2200" spc="2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other</a:t>
            </a:r>
            <a:r>
              <a:rPr dirty="0" sz="2200" spc="2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people</a:t>
            </a:r>
            <a:r>
              <a:rPr dirty="0" sz="2200" spc="2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to</a:t>
            </a:r>
            <a:r>
              <a:rPr dirty="0" sz="2200" spc="2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overcome</a:t>
            </a:r>
            <a:r>
              <a:rPr dirty="0" sz="2200" spc="2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their</a:t>
            </a:r>
            <a:r>
              <a:rPr dirty="0" sz="2200" spc="2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shortcomings.</a:t>
            </a:r>
            <a:r>
              <a:rPr dirty="0" sz="2200" spc="2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Some</a:t>
            </a:r>
            <a:r>
              <a:rPr dirty="0" sz="2200" spc="2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of</a:t>
            </a:r>
            <a:r>
              <a:rPr dirty="0" sz="2200" spc="2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the</a:t>
            </a:r>
          </a:p>
          <a:p>
            <a:pPr marL="342900" marR="0">
              <a:lnSpc>
                <a:spcPts val="2457"/>
              </a:lnSpc>
              <a:spcBef>
                <a:spcPts val="182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challenges</a:t>
            </a:r>
            <a:r>
              <a:rPr dirty="0" sz="2200" spc="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that</a:t>
            </a:r>
            <a:r>
              <a:rPr dirty="0" sz="2200" spc="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they</a:t>
            </a:r>
            <a:r>
              <a:rPr dirty="0" sz="2200" spc="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face</a:t>
            </a:r>
            <a:r>
              <a:rPr dirty="0" sz="2200" spc="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on</a:t>
            </a:r>
            <a:r>
              <a:rPr dirty="0" sz="2200" spc="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a</a:t>
            </a:r>
            <a:r>
              <a:rPr dirty="0" sz="2200" spc="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daily</a:t>
            </a:r>
            <a:r>
              <a:rPr dirty="0" sz="2200" spc="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basis</a:t>
            </a:r>
            <a:r>
              <a:rPr dirty="0" sz="2200" spc="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are</a:t>
            </a:r>
            <a:r>
              <a:rPr dirty="0" sz="2200" spc="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as</a:t>
            </a:r>
            <a:r>
              <a:rPr dirty="0" sz="2200" spc="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follows,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3440" y="5200513"/>
            <a:ext cx="8805326" cy="6280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1850" spc="31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Difficulty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in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navigation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due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to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lack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of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identification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of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various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obstacles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in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their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path.</a:t>
            </a:r>
          </a:p>
          <a:p>
            <a:pPr marL="0" marR="0">
              <a:lnSpc>
                <a:spcPts val="2053"/>
              </a:lnSpc>
              <a:spcBef>
                <a:spcPts val="488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1850" spc="31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Inability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to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identify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loved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ones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from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a</a:t>
            </a:r>
            <a:r>
              <a:rPr dirty="0" sz="1800" spc="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distance.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3440" y="5858881"/>
            <a:ext cx="10646014" cy="2988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1850" spc="31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Difficulty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to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get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immediate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assistance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in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a</a:t>
            </a:r>
            <a:r>
              <a:rPr dirty="0" sz="1800" spc="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stressful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situation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due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to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their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visual</a:t>
            </a:r>
            <a:r>
              <a:rPr dirty="0" sz="1800" spc="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impairment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deficiency.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779257" y="6543397"/>
            <a:ext cx="4782973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IT19109190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S.R.D.S.</a:t>
            </a:r>
            <a:r>
              <a:rPr dirty="0" sz="1800" spc="276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63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40" y="119448"/>
            <a:ext cx="4588764" cy="6103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94"/>
              </a:lnSpc>
              <a:spcBef>
                <a:spcPts val="0"/>
              </a:spcBef>
              <a:spcAft>
                <a:spcPts val="0"/>
              </a:spcAft>
            </a:pPr>
            <a:r>
              <a:rPr dirty="0" sz="4050">
                <a:solidFill>
                  <a:srgbClr val="92224a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4050" spc="-122">
                <a:solidFill>
                  <a:srgbClr val="92224a"/>
                </a:solidFill>
                <a:latin typeface="Times New Roman"/>
                <a:cs typeface="Times New Roman"/>
              </a:rPr>
              <a:t> </a:t>
            </a:r>
            <a:r>
              <a:rPr dirty="0" sz="40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Background</a:t>
            </a:r>
            <a:r>
              <a:rPr dirty="0" sz="40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0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cont.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40" y="896920"/>
            <a:ext cx="11653291" cy="1361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2250" spc="13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Even</a:t>
            </a:r>
            <a:r>
              <a:rPr dirty="0" sz="2200" spc="40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though</a:t>
            </a:r>
            <a:r>
              <a:rPr dirty="0" sz="2200" spc="41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there</a:t>
            </a:r>
            <a:r>
              <a:rPr dirty="0" sz="2200" spc="41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are</a:t>
            </a:r>
            <a:r>
              <a:rPr dirty="0" sz="2200" spc="40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many</a:t>
            </a:r>
            <a:r>
              <a:rPr dirty="0" sz="2200" spc="41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difficulties</a:t>
            </a:r>
            <a:r>
              <a:rPr dirty="0" sz="2200" spc="37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faced</a:t>
            </a:r>
            <a:r>
              <a:rPr dirty="0" sz="2200" spc="41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by</a:t>
            </a:r>
            <a:r>
              <a:rPr dirty="0" sz="2200" spc="40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visually</a:t>
            </a:r>
            <a:r>
              <a:rPr dirty="0" sz="2200" spc="40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impaired</a:t>
            </a:r>
            <a:r>
              <a:rPr dirty="0" sz="2200" spc="41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people</a:t>
            </a:r>
            <a:r>
              <a:rPr dirty="0" sz="2200" spc="40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in</a:t>
            </a:r>
            <a:r>
              <a:rPr dirty="0" sz="2200" spc="40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their</a:t>
            </a:r>
            <a:r>
              <a:rPr dirty="0" sz="2200" spc="41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daily</a:t>
            </a:r>
          </a:p>
          <a:p>
            <a:pPr marL="342900" marR="0">
              <a:lnSpc>
                <a:spcPts val="2457"/>
              </a:lnSpc>
              <a:spcBef>
                <a:spcPts val="121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lives,</a:t>
            </a:r>
            <a:r>
              <a:rPr dirty="0" sz="2200" spc="22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most</a:t>
            </a:r>
            <a:r>
              <a:rPr dirty="0" sz="2200" spc="22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of</a:t>
            </a:r>
            <a:r>
              <a:rPr dirty="0" sz="2200" spc="22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them</a:t>
            </a:r>
            <a:r>
              <a:rPr dirty="0" sz="2200" spc="23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overcome</a:t>
            </a:r>
            <a:r>
              <a:rPr dirty="0" sz="2200" spc="23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such</a:t>
            </a:r>
            <a:r>
              <a:rPr dirty="0" sz="2200" spc="22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difficulties</a:t>
            </a:r>
            <a:r>
              <a:rPr dirty="0" sz="2200" spc="1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by</a:t>
            </a:r>
            <a:r>
              <a:rPr dirty="0" sz="2200" spc="2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building</a:t>
            </a:r>
            <a:r>
              <a:rPr dirty="0" sz="2200" spc="22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up</a:t>
            </a:r>
            <a:r>
              <a:rPr dirty="0" sz="2200" spc="22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their</a:t>
            </a:r>
            <a:r>
              <a:rPr dirty="0" sz="2200" spc="2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senses</a:t>
            </a:r>
            <a:r>
              <a:rPr dirty="0" sz="2200" spc="2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such</a:t>
            </a:r>
            <a:r>
              <a:rPr dirty="0" sz="2200" spc="22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as</a:t>
            </a:r>
            <a:r>
              <a:rPr dirty="0" sz="2200" spc="2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touch,</a:t>
            </a:r>
          </a:p>
          <a:p>
            <a:pPr marL="342900" marR="0">
              <a:lnSpc>
                <a:spcPts val="2457"/>
              </a:lnSpc>
              <a:spcBef>
                <a:spcPts val="182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hearing</a:t>
            </a:r>
            <a:r>
              <a:rPr dirty="0" sz="2200" spc="2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and</a:t>
            </a:r>
            <a:r>
              <a:rPr dirty="0" sz="2200" spc="25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taste.</a:t>
            </a:r>
            <a:r>
              <a:rPr dirty="0" sz="2200" spc="2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For</a:t>
            </a:r>
            <a:r>
              <a:rPr dirty="0" sz="2200" spc="26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the</a:t>
            </a:r>
            <a:r>
              <a:rPr dirty="0" sz="2200" spc="2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most</a:t>
            </a:r>
            <a:r>
              <a:rPr dirty="0" sz="2200" spc="2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part,</a:t>
            </a:r>
            <a:r>
              <a:rPr dirty="0" sz="2200" spc="2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these</a:t>
            </a:r>
            <a:r>
              <a:rPr dirty="0" sz="2200" spc="2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difficulties</a:t>
            </a:r>
            <a:r>
              <a:rPr dirty="0" sz="2200" spc="22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are</a:t>
            </a:r>
            <a:r>
              <a:rPr dirty="0" sz="2200" spc="2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overcome</a:t>
            </a:r>
            <a:r>
              <a:rPr dirty="0" sz="2200" spc="26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using</a:t>
            </a:r>
            <a:r>
              <a:rPr dirty="0" sz="2200" spc="2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various</a:t>
            </a:r>
            <a:r>
              <a:rPr dirty="0" sz="2200" spc="2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types</a:t>
            </a:r>
          </a:p>
          <a:p>
            <a:pPr marL="342900" marR="0">
              <a:lnSpc>
                <a:spcPts val="2457"/>
              </a:lnSpc>
              <a:spcBef>
                <a:spcPts val="132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of</a:t>
            </a:r>
            <a:r>
              <a:rPr dirty="0" sz="2200" spc="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technological</a:t>
            </a:r>
            <a:r>
              <a:rPr dirty="0" sz="2200" spc="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tools</a:t>
            </a:r>
            <a:r>
              <a:rPr dirty="0" sz="2200" spc="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developed</a:t>
            </a:r>
            <a:r>
              <a:rPr dirty="0" sz="2200" spc="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to</a:t>
            </a:r>
            <a:r>
              <a:rPr dirty="0" sz="2200" spc="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assist</a:t>
            </a:r>
            <a:r>
              <a:rPr dirty="0" sz="2200" spc="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their</a:t>
            </a:r>
            <a:r>
              <a:rPr dirty="0" sz="2200" spc="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daily</a:t>
            </a:r>
            <a:r>
              <a:rPr dirty="0" sz="2200" spc="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activities.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3440" y="2290986"/>
            <a:ext cx="11189928" cy="2988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1850" spc="31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3-D</a:t>
            </a:r>
            <a:r>
              <a:rPr dirty="0" sz="1800" spc="14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Sound</a:t>
            </a:r>
            <a:r>
              <a:rPr dirty="0" sz="1800" spc="1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Maps</a:t>
            </a:r>
            <a:r>
              <a:rPr dirty="0" sz="1800" spc="1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–</a:t>
            </a:r>
            <a:r>
              <a:rPr dirty="0" sz="1800" spc="1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creates</a:t>
            </a:r>
            <a:r>
              <a:rPr dirty="0" sz="1800" spc="14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a</a:t>
            </a:r>
            <a:r>
              <a:rPr dirty="0" sz="1800" spc="1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3-D</a:t>
            </a:r>
            <a:r>
              <a:rPr dirty="0" sz="1800" spc="14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map</a:t>
            </a:r>
            <a:r>
              <a:rPr dirty="0" sz="1800" spc="1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by</a:t>
            </a:r>
            <a:r>
              <a:rPr dirty="0" sz="1800" spc="1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drawing</a:t>
            </a:r>
            <a:r>
              <a:rPr dirty="0" sz="1800" spc="1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on</a:t>
            </a:r>
            <a:r>
              <a:rPr dirty="0" sz="1800" spc="1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location</a:t>
            </a:r>
            <a:r>
              <a:rPr dirty="0" sz="1800" spc="1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data,</a:t>
            </a:r>
            <a:r>
              <a:rPr dirty="0" sz="1800" spc="1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sound</a:t>
            </a:r>
            <a:r>
              <a:rPr dirty="0" sz="1800" spc="14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beacons</a:t>
            </a:r>
            <a:r>
              <a:rPr dirty="0" sz="1800" spc="1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and</a:t>
            </a:r>
            <a:r>
              <a:rPr dirty="0" sz="1800" spc="14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sound</a:t>
            </a:r>
            <a:r>
              <a:rPr dirty="0" sz="1800" spc="14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output</a:t>
            </a:r>
            <a:r>
              <a:rPr dirty="0" sz="1800" spc="1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to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9190" y="2569564"/>
            <a:ext cx="6616710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build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a</a:t>
            </a:r>
            <a:r>
              <a:rPr dirty="0" sz="1800" spc="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constantly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evolving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map</a:t>
            </a:r>
            <a:r>
              <a:rPr dirty="0" sz="1800" spc="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of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the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surrounding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environment.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3440" y="2894490"/>
            <a:ext cx="11196397" cy="846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1850" spc="31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Braille</a:t>
            </a:r>
            <a:r>
              <a:rPr dirty="0" sz="1800" spc="19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–</a:t>
            </a:r>
            <a:r>
              <a:rPr dirty="0" sz="1800" spc="1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system</a:t>
            </a:r>
            <a:r>
              <a:rPr dirty="0" sz="1800" spc="1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of</a:t>
            </a:r>
            <a:r>
              <a:rPr dirty="0" sz="1800" spc="1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dots</a:t>
            </a:r>
            <a:r>
              <a:rPr dirty="0" sz="1800" spc="1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that</a:t>
            </a:r>
            <a:r>
              <a:rPr dirty="0" sz="1800" spc="1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is</a:t>
            </a:r>
            <a:r>
              <a:rPr dirty="0" sz="1800" spc="18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used</a:t>
            </a:r>
            <a:r>
              <a:rPr dirty="0" sz="1800" spc="1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by</a:t>
            </a:r>
            <a:r>
              <a:rPr dirty="0" sz="1800" spc="1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the</a:t>
            </a:r>
            <a:r>
              <a:rPr dirty="0" sz="1800" spc="1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visually</a:t>
            </a:r>
            <a:r>
              <a:rPr dirty="0" sz="1800" spc="1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impaired</a:t>
            </a:r>
            <a:r>
              <a:rPr dirty="0" sz="1800" spc="1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and</a:t>
            </a:r>
            <a:r>
              <a:rPr dirty="0" sz="1800" spc="1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blind</a:t>
            </a:r>
            <a:r>
              <a:rPr dirty="0" sz="1800" spc="1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people</a:t>
            </a:r>
            <a:r>
              <a:rPr dirty="0" sz="1800" spc="18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to</a:t>
            </a:r>
            <a:r>
              <a:rPr dirty="0" sz="1800" spc="1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read</a:t>
            </a:r>
            <a:r>
              <a:rPr dirty="0" sz="1800" spc="1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and</a:t>
            </a:r>
            <a:r>
              <a:rPr dirty="0" sz="1800" spc="1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write.</a:t>
            </a:r>
            <a:r>
              <a:rPr dirty="0" sz="1800" spc="1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Due</a:t>
            </a:r>
            <a:r>
              <a:rPr dirty="0" sz="1800" spc="1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to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innovations</a:t>
            </a:r>
            <a:r>
              <a:rPr dirty="0" sz="1800" spc="14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made</a:t>
            </a:r>
            <a:r>
              <a:rPr dirty="0" sz="1800" spc="1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on</a:t>
            </a:r>
            <a:r>
              <a:rPr dirty="0" sz="1800" spc="1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this</a:t>
            </a:r>
            <a:r>
              <a:rPr dirty="0" sz="1800" spc="1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concept,</a:t>
            </a:r>
            <a:r>
              <a:rPr dirty="0" sz="1800" spc="1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display</a:t>
            </a:r>
            <a:r>
              <a:rPr dirty="0" sz="1800" spc="1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included</a:t>
            </a:r>
            <a:r>
              <a:rPr dirty="0" sz="1800" spc="1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the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BraiBook,</a:t>
            </a:r>
            <a:r>
              <a:rPr dirty="0" sz="1800" spc="1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a</a:t>
            </a:r>
            <a:r>
              <a:rPr dirty="0" sz="1800" spc="1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Braille</a:t>
            </a:r>
            <a:r>
              <a:rPr dirty="0" sz="1800" spc="1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e-reader</a:t>
            </a:r>
            <a:r>
              <a:rPr dirty="0" sz="1800" spc="1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that</a:t>
            </a:r>
            <a:r>
              <a:rPr dirty="0" sz="1800" spc="1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fits</a:t>
            </a:r>
            <a:r>
              <a:rPr dirty="0" sz="1800" spc="1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into</a:t>
            </a:r>
            <a:r>
              <a:rPr dirty="0" sz="1800" spc="1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the</a:t>
            </a:r>
            <a:r>
              <a:rPr dirty="0" sz="1800" spc="1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palm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of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a</a:t>
            </a:r>
            <a:r>
              <a:rPr dirty="0" sz="1800" spc="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hand,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and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even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an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electronic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toy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called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the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Braille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Buzz,</a:t>
            </a:r>
            <a:r>
              <a:rPr dirty="0" sz="1800" spc="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designed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to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teach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Braille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to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preschoolers.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3440" y="3772314"/>
            <a:ext cx="11190308" cy="2988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1850" spc="31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Smart</a:t>
            </a:r>
            <a:r>
              <a:rPr dirty="0" sz="1800" spc="58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Glasses</a:t>
            </a:r>
            <a:r>
              <a:rPr dirty="0" sz="1800" spc="58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–</a:t>
            </a:r>
            <a:r>
              <a:rPr dirty="0" sz="1800" spc="58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set</a:t>
            </a:r>
            <a:r>
              <a:rPr dirty="0" sz="1800" spc="58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of</a:t>
            </a:r>
            <a:r>
              <a:rPr dirty="0" sz="1800" spc="58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glasses</a:t>
            </a:r>
            <a:r>
              <a:rPr dirty="0" sz="1800" spc="5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that</a:t>
            </a:r>
            <a:r>
              <a:rPr dirty="0" sz="1800" spc="58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can</a:t>
            </a:r>
            <a:r>
              <a:rPr dirty="0" sz="1800" spc="5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be</a:t>
            </a:r>
            <a:r>
              <a:rPr dirty="0" sz="1800" spc="5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used</a:t>
            </a:r>
            <a:r>
              <a:rPr dirty="0" sz="1800" spc="5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to</a:t>
            </a:r>
            <a:r>
              <a:rPr dirty="0" sz="1800" spc="5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read</a:t>
            </a:r>
            <a:r>
              <a:rPr dirty="0" sz="1800" spc="5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AI,</a:t>
            </a:r>
            <a:r>
              <a:rPr dirty="0" sz="1800" spc="58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provide</a:t>
            </a:r>
            <a:r>
              <a:rPr dirty="0" sz="1800" spc="5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navigation</a:t>
            </a:r>
            <a:r>
              <a:rPr dirty="0" sz="1800" spc="5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information</a:t>
            </a:r>
            <a:r>
              <a:rPr dirty="0" sz="1800" spc="5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and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39190" y="4050891"/>
            <a:ext cx="2641129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potentially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identify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faces.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53440" y="4375818"/>
            <a:ext cx="11190004" cy="2988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1850" spc="31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Electric</a:t>
            </a:r>
            <a:r>
              <a:rPr dirty="0" sz="1800" spc="19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vehicles</a:t>
            </a:r>
            <a:r>
              <a:rPr dirty="0" sz="1800" spc="19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–</a:t>
            </a:r>
            <a:r>
              <a:rPr dirty="0" sz="1800" spc="18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vehicles</a:t>
            </a:r>
            <a:r>
              <a:rPr dirty="0" sz="1800" spc="1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that</a:t>
            </a:r>
            <a:r>
              <a:rPr dirty="0" sz="1800" spc="19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can</a:t>
            </a:r>
            <a:r>
              <a:rPr dirty="0" sz="1800" spc="1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be</a:t>
            </a:r>
            <a:r>
              <a:rPr dirty="0" sz="1800" spc="1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programmed</a:t>
            </a:r>
            <a:r>
              <a:rPr dirty="0" sz="1800" spc="18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to</a:t>
            </a:r>
            <a:r>
              <a:rPr dirty="0" sz="1800" spc="1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drive</a:t>
            </a:r>
            <a:r>
              <a:rPr dirty="0" sz="1800" spc="1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using</a:t>
            </a:r>
            <a:r>
              <a:rPr dirty="0" sz="1800" spc="18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AI</a:t>
            </a:r>
            <a:r>
              <a:rPr dirty="0" sz="1800" spc="1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at</a:t>
            </a:r>
            <a:r>
              <a:rPr dirty="0" sz="1800" spc="1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safe</a:t>
            </a:r>
            <a:r>
              <a:rPr dirty="0" sz="1800" spc="1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speeds</a:t>
            </a:r>
            <a:r>
              <a:rPr dirty="0" sz="1800" spc="1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while</a:t>
            </a:r>
            <a:r>
              <a:rPr dirty="0" sz="1800" spc="1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maximizing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9190" y="4654395"/>
            <a:ext cx="1650606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traveler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OWQFW+ArialMT"/>
                <a:cs typeface="WOWQFW+ArialMT"/>
              </a:rPr>
              <a:t>safety.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96240" y="4993432"/>
            <a:ext cx="11651950" cy="3573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2250" spc="13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The</a:t>
            </a:r>
            <a:r>
              <a:rPr dirty="0" sz="2200" spc="4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focus</a:t>
            </a:r>
            <a:r>
              <a:rPr dirty="0" sz="2200" spc="4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of</a:t>
            </a:r>
            <a:r>
              <a:rPr dirty="0" sz="2200" spc="4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this</a:t>
            </a:r>
            <a:r>
              <a:rPr dirty="0" sz="2200" spc="4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research</a:t>
            </a:r>
            <a:r>
              <a:rPr dirty="0" sz="2200" spc="4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project</a:t>
            </a:r>
            <a:r>
              <a:rPr dirty="0" sz="2200" spc="4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is</a:t>
            </a:r>
            <a:r>
              <a:rPr dirty="0" sz="2200" spc="4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to</a:t>
            </a:r>
            <a:r>
              <a:rPr dirty="0" sz="2200" spc="4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setup</a:t>
            </a:r>
            <a:r>
              <a:rPr dirty="0" sz="2200" spc="4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a</a:t>
            </a:r>
            <a:r>
              <a:rPr dirty="0" sz="2200" spc="45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system</a:t>
            </a:r>
            <a:r>
              <a:rPr dirty="0" sz="2200" spc="4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WOWQFW+ArialMT"/>
                <a:cs typeface="WOWQFW+ArialMT"/>
              </a:rPr>
              <a:t>to</a:t>
            </a:r>
            <a:r>
              <a:rPr dirty="0" sz="2200" spc="4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AGPJQI+Arial-BoldMT"/>
                <a:cs typeface="AGPJQI+Arial-BoldMT"/>
              </a:rPr>
              <a:t>support</a:t>
            </a:r>
            <a:r>
              <a:rPr dirty="0" sz="2200" spc="48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AGPJQI+Arial-BoldMT"/>
                <a:cs typeface="AGPJQI+Arial-BoldMT"/>
              </a:rPr>
              <a:t>visually</a:t>
            </a:r>
            <a:r>
              <a:rPr dirty="0" sz="2200" spc="47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AGPJQI+Arial-BoldMT"/>
                <a:cs typeface="AGPJQI+Arial-BoldMT"/>
              </a:rPr>
              <a:t>impaired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39140" y="5334460"/>
            <a:ext cx="6216729" cy="350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b="1">
                <a:solidFill>
                  <a:srgbClr val="000000"/>
                </a:solidFill>
                <a:latin typeface="AGPJQI+Arial-BoldMT"/>
                <a:cs typeface="AGPJQI+Arial-BoldMT"/>
              </a:rPr>
              <a:t>people</a:t>
            </a:r>
            <a:r>
              <a:rPr dirty="0" sz="2200" spc="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AGPJQI+Arial-BoldMT"/>
                <a:cs typeface="AGPJQI+Arial-BoldMT"/>
              </a:rPr>
              <a:t>to</a:t>
            </a:r>
            <a:r>
              <a:rPr dirty="0" sz="2200" spc="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AGPJQI+Arial-BoldMT"/>
                <a:cs typeface="AGPJQI+Arial-BoldMT"/>
              </a:rPr>
              <a:t>accurately</a:t>
            </a:r>
            <a:r>
              <a:rPr dirty="0" sz="2200" spc="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AGPJQI+Arial-BoldMT"/>
                <a:cs typeface="AGPJQI+Arial-BoldMT"/>
              </a:rPr>
              <a:t>identify</a:t>
            </a:r>
            <a:r>
              <a:rPr dirty="0" sz="2200" spc="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AGPJQI+Arial-BoldMT"/>
                <a:cs typeface="AGPJQI+Arial-BoldMT"/>
              </a:rPr>
              <a:t>their</a:t>
            </a:r>
            <a:r>
              <a:rPr dirty="0" sz="2200" spc="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AGPJQI+Arial-BoldMT"/>
                <a:cs typeface="AGPJQI+Arial-BoldMT"/>
              </a:rPr>
              <a:t>loved</a:t>
            </a:r>
            <a:r>
              <a:rPr dirty="0" sz="2200" spc="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AGPJQI+Arial-BoldMT"/>
                <a:cs typeface="AGPJQI+Arial-BoldMT"/>
              </a:rPr>
              <a:t>ones.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779257" y="6543397"/>
            <a:ext cx="4782973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IT19109190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S.R.D.S.</a:t>
            </a:r>
            <a:r>
              <a:rPr dirty="0" sz="1800" spc="276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64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40" y="397155"/>
            <a:ext cx="9302685" cy="6670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8"/>
              </a:lnSpc>
              <a:spcBef>
                <a:spcPts val="0"/>
              </a:spcBef>
              <a:spcAft>
                <a:spcPts val="0"/>
              </a:spcAft>
            </a:pPr>
            <a:r>
              <a:rPr dirty="0" sz="4450" spc="534">
                <a:solidFill>
                  <a:srgbClr val="92224a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Current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Technologies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and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Solutions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40" y="1203424"/>
            <a:ext cx="11005542" cy="3857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333333"/>
                </a:solidFill>
                <a:latin typeface="WOWQFW+ArialMT"/>
                <a:cs typeface="WOWQFW+ArialMT"/>
              </a:rPr>
              <a:t>•</a:t>
            </a:r>
            <a:r>
              <a:rPr dirty="0" sz="2450" spc="123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A</a:t>
            </a:r>
            <a:r>
              <a:rPr dirty="0" sz="2400" spc="63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Static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Hand</a:t>
            </a:r>
            <a:r>
              <a:rPr dirty="0" sz="2400" spc="63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Gesture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and</a:t>
            </a:r>
            <a:r>
              <a:rPr dirty="0" sz="2400" spc="63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Face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Recognition</a:t>
            </a:r>
            <a:r>
              <a:rPr dirty="0" sz="2400" spc="63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System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for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Blind</a:t>
            </a:r>
            <a:r>
              <a:rPr dirty="0" sz="2400" spc="63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People</a:t>
            </a:r>
            <a:r>
              <a:rPr dirty="0" sz="2400" spc="93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 u="sng">
                <a:solidFill>
                  <a:srgbClr val="f49100"/>
                </a:solidFill>
                <a:latin typeface="AGPJQI+Arial-BoldMT"/>
                <a:cs typeface="AGPJQI+Arial-Bold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3440" y="1986186"/>
            <a:ext cx="11196786" cy="8463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333333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1850" spc="318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Hand</a:t>
            </a:r>
            <a:r>
              <a:rPr dirty="0" sz="1800" spc="9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gesture</a:t>
            </a:r>
            <a:r>
              <a:rPr dirty="0" sz="1800" spc="92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recognition</a:t>
            </a:r>
            <a:r>
              <a:rPr dirty="0" sz="1800" spc="9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system</a:t>
            </a:r>
            <a:r>
              <a:rPr dirty="0" sz="1800" spc="94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and</a:t>
            </a:r>
            <a:r>
              <a:rPr dirty="0" sz="1800" spc="9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face</a:t>
            </a:r>
            <a:r>
              <a:rPr dirty="0" sz="1800" spc="93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recognition</a:t>
            </a:r>
            <a:r>
              <a:rPr dirty="0" sz="1800" spc="9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system</a:t>
            </a:r>
            <a:r>
              <a:rPr dirty="0" sz="1800" spc="94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has</a:t>
            </a:r>
            <a:r>
              <a:rPr dirty="0" sz="1800" spc="92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been</a:t>
            </a:r>
            <a:r>
              <a:rPr dirty="0" sz="1800" spc="8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implemented</a:t>
            </a:r>
            <a:r>
              <a:rPr dirty="0" sz="1800" spc="92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using</a:t>
            </a:r>
            <a:r>
              <a:rPr dirty="0" sz="1800" spc="9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which</a:t>
            </a:r>
            <a:r>
              <a:rPr dirty="0" sz="1800" spc="92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various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tasks</a:t>
            </a:r>
            <a:r>
              <a:rPr dirty="0" sz="1800" spc="183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can</a:t>
            </a:r>
            <a:r>
              <a:rPr dirty="0" sz="1800" spc="17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be</a:t>
            </a:r>
            <a:r>
              <a:rPr dirty="0" sz="1800" spc="17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performed.</a:t>
            </a:r>
            <a:r>
              <a:rPr dirty="0" sz="1800" spc="18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Dynamic</a:t>
            </a:r>
            <a:r>
              <a:rPr dirty="0" sz="1800" spc="182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images</a:t>
            </a:r>
            <a:r>
              <a:rPr dirty="0" sz="1800" spc="18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are</a:t>
            </a:r>
            <a:r>
              <a:rPr dirty="0" sz="1800" spc="18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being</a:t>
            </a:r>
            <a:r>
              <a:rPr dirty="0" sz="1800" spc="178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taken</a:t>
            </a:r>
            <a:r>
              <a:rPr dirty="0" sz="1800" spc="18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from</a:t>
            </a:r>
            <a:r>
              <a:rPr dirty="0" sz="1800" spc="184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</a:t>
            </a:r>
            <a:r>
              <a:rPr dirty="0" sz="1800" spc="18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dynamic</a:t>
            </a:r>
            <a:r>
              <a:rPr dirty="0" sz="1800" spc="18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video</a:t>
            </a:r>
            <a:r>
              <a:rPr dirty="0" sz="1800" spc="17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and</a:t>
            </a:r>
            <a:r>
              <a:rPr dirty="0" sz="1800" spc="178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is</a:t>
            </a:r>
            <a:r>
              <a:rPr dirty="0" sz="1800" spc="183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being</a:t>
            </a:r>
            <a:r>
              <a:rPr dirty="0" sz="1800" spc="178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processed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according</a:t>
            </a:r>
            <a:r>
              <a:rPr dirty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to</a:t>
            </a:r>
            <a:r>
              <a:rPr dirty="0" sz="1800" spc="5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certain</a:t>
            </a:r>
            <a:r>
              <a:rPr dirty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algorithms.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6240" y="3215105"/>
            <a:ext cx="8614767" cy="3857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333333"/>
                </a:solidFill>
                <a:latin typeface="WOWQFW+ArialMT"/>
                <a:cs typeface="WOWQFW+ArialMT"/>
              </a:rPr>
              <a:t>•</a:t>
            </a:r>
            <a:r>
              <a:rPr dirty="0" sz="2450" spc="123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Smartphone</a:t>
            </a:r>
            <a:r>
              <a:rPr dirty="0" sz="2400" spc="66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based</a:t>
            </a:r>
            <a:r>
              <a:rPr dirty="0" sz="2400" spc="63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face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recognition</a:t>
            </a:r>
            <a:r>
              <a:rPr dirty="0" sz="2400" spc="63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tool</a:t>
            </a:r>
            <a:r>
              <a:rPr dirty="0" sz="2400" spc="63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for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the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blind</a:t>
            </a:r>
            <a:r>
              <a:rPr dirty="0" sz="2400" spc="63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 u="sng">
                <a:solidFill>
                  <a:srgbClr val="f49100"/>
                </a:solidFill>
                <a:latin typeface="AGPJQI+Arial-BoldMT"/>
                <a:cs typeface="AGPJQI+Arial-Bold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3440" y="3997867"/>
            <a:ext cx="11190299" cy="2988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333333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1850" spc="318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The</a:t>
            </a:r>
            <a:r>
              <a:rPr dirty="0" sz="1800" spc="126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tool</a:t>
            </a:r>
            <a:r>
              <a:rPr dirty="0" sz="1800" spc="12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utilizes</a:t>
            </a:r>
            <a:r>
              <a:rPr dirty="0" sz="1800" spc="126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Smartphone</a:t>
            </a:r>
            <a:r>
              <a:rPr dirty="0" sz="1800" spc="12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technology</a:t>
            </a:r>
            <a:r>
              <a:rPr dirty="0" sz="1800" spc="123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in</a:t>
            </a:r>
            <a:r>
              <a:rPr dirty="0" sz="1800" spc="12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conjunction</a:t>
            </a:r>
            <a:r>
              <a:rPr dirty="0" sz="1800" spc="123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with</a:t>
            </a:r>
            <a:r>
              <a:rPr dirty="0" sz="1800" spc="127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</a:t>
            </a:r>
            <a:r>
              <a:rPr dirty="0" sz="1800" spc="12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wireless</a:t>
            </a:r>
            <a:r>
              <a:rPr dirty="0" sz="1800" spc="12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network</a:t>
            </a:r>
            <a:r>
              <a:rPr dirty="0" sz="1800" spc="12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to</a:t>
            </a:r>
            <a:r>
              <a:rPr dirty="0" sz="1800" spc="127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provide</a:t>
            </a:r>
            <a:r>
              <a:rPr dirty="0" sz="1800" spc="123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audio</a:t>
            </a:r>
            <a:r>
              <a:rPr dirty="0" sz="1800" spc="123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feedback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39190" y="4276444"/>
            <a:ext cx="3986896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of</a:t>
            </a:r>
            <a:r>
              <a:rPr dirty="0" sz="1800" spc="46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the</a:t>
            </a:r>
            <a:r>
              <a:rPr dirty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people</a:t>
            </a:r>
            <a:r>
              <a:rPr dirty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in</a:t>
            </a:r>
            <a:r>
              <a:rPr dirty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front</a:t>
            </a:r>
            <a:r>
              <a:rPr dirty="0" sz="1800" spc="47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of</a:t>
            </a:r>
            <a:r>
              <a:rPr dirty="0" sz="1800" spc="46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the</a:t>
            </a:r>
            <a:r>
              <a:rPr dirty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blind</a:t>
            </a:r>
            <a:r>
              <a:rPr dirty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user.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96240" y="4952465"/>
            <a:ext cx="5862042" cy="3857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333333"/>
                </a:solidFill>
                <a:latin typeface="WOWQFW+ArialMT"/>
                <a:cs typeface="WOWQFW+ArialMT"/>
              </a:rPr>
              <a:t>•</a:t>
            </a:r>
            <a:r>
              <a:rPr dirty="0" sz="2450" spc="123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Ultrasonic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smart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glasses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for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blind</a:t>
            </a:r>
            <a:r>
              <a:rPr dirty="0" sz="2400" spc="85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 u="sng">
                <a:solidFill>
                  <a:srgbClr val="f49100"/>
                </a:solidFill>
                <a:latin typeface="AGPJQI+Arial-BoldMT"/>
                <a:cs typeface="AGPJQI+Arial-Bold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53440" y="5625500"/>
            <a:ext cx="11190106" cy="2988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333333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1850" spc="318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This</a:t>
            </a:r>
            <a:r>
              <a:rPr dirty="0" sz="1800" spc="467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device</a:t>
            </a:r>
            <a:r>
              <a:rPr dirty="0" sz="1800" spc="46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includes</a:t>
            </a:r>
            <a:r>
              <a:rPr dirty="0" sz="1800" spc="46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</a:t>
            </a:r>
            <a:r>
              <a:rPr dirty="0" sz="1800" spc="463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pair</a:t>
            </a:r>
            <a:r>
              <a:rPr dirty="0" sz="1800" spc="463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of</a:t>
            </a:r>
            <a:r>
              <a:rPr dirty="0" sz="1800" spc="463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glasses</a:t>
            </a:r>
            <a:r>
              <a:rPr dirty="0" sz="1800" spc="463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and</a:t>
            </a:r>
            <a:r>
              <a:rPr dirty="0" sz="1800" spc="46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an</a:t>
            </a:r>
            <a:r>
              <a:rPr dirty="0" sz="1800" spc="463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obstacle</a:t>
            </a:r>
            <a:r>
              <a:rPr dirty="0" sz="1800" spc="463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detection</a:t>
            </a:r>
            <a:r>
              <a:rPr dirty="0" sz="1800" spc="463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module</a:t>
            </a:r>
            <a:r>
              <a:rPr dirty="0" sz="1800" spc="46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fitted</a:t>
            </a:r>
            <a:r>
              <a:rPr dirty="0" sz="1800" spc="467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in</a:t>
            </a:r>
            <a:r>
              <a:rPr dirty="0" sz="1800" spc="463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it</a:t>
            </a:r>
            <a:r>
              <a:rPr dirty="0" sz="1800" spc="46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in</a:t>
            </a:r>
            <a:r>
              <a:rPr dirty="0" sz="1800" spc="463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the</a:t>
            </a:r>
            <a:r>
              <a:rPr dirty="0" sz="1800" spc="46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center,</a:t>
            </a:r>
            <a:r>
              <a:rPr dirty="0" sz="1800" spc="36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9190" y="5904077"/>
            <a:ext cx="8293033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processing</a:t>
            </a:r>
            <a:r>
              <a:rPr dirty="0" sz="1800" spc="47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unit,</a:t>
            </a:r>
            <a:r>
              <a:rPr dirty="0" sz="1800" spc="47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an</a:t>
            </a:r>
            <a:r>
              <a:rPr dirty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output</a:t>
            </a:r>
            <a:r>
              <a:rPr dirty="0" sz="1800" spc="47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device</a:t>
            </a:r>
            <a:r>
              <a:rPr dirty="0" sz="1800" spc="47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i.e.</a:t>
            </a:r>
            <a:r>
              <a:rPr dirty="0" sz="1800" spc="47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</a:t>
            </a:r>
            <a:r>
              <a:rPr dirty="0" sz="1800" spc="47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beeping</a:t>
            </a:r>
            <a:r>
              <a:rPr dirty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component,</a:t>
            </a:r>
            <a:r>
              <a:rPr dirty="0" sz="1800" spc="46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and</a:t>
            </a:r>
            <a:r>
              <a:rPr dirty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</a:t>
            </a:r>
            <a:r>
              <a:rPr dirty="0" sz="1800" spc="47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power</a:t>
            </a:r>
            <a:r>
              <a:rPr dirty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supply.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779257" y="6543397"/>
            <a:ext cx="4782973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IT19109190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S.R.D.S.</a:t>
            </a:r>
            <a:r>
              <a:rPr dirty="0" sz="1800" spc="276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65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40" y="397155"/>
            <a:ext cx="10605717" cy="6670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8"/>
              </a:lnSpc>
              <a:spcBef>
                <a:spcPts val="0"/>
              </a:spcBef>
              <a:spcAft>
                <a:spcPts val="0"/>
              </a:spcAft>
            </a:pPr>
            <a:r>
              <a:rPr dirty="0" sz="4450" spc="534">
                <a:solidFill>
                  <a:srgbClr val="92224a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Current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Technologies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and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Solutions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cont.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40" y="1203424"/>
            <a:ext cx="9914930" cy="3857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333333"/>
                </a:solidFill>
                <a:latin typeface="WOWQFW+ArialMT"/>
                <a:cs typeface="WOWQFW+ArialMT"/>
              </a:rPr>
              <a:t>•</a:t>
            </a:r>
            <a:r>
              <a:rPr dirty="0" sz="2450" spc="123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Intelligent</a:t>
            </a:r>
            <a:r>
              <a:rPr dirty="0" sz="2400" spc="66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eye: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A</a:t>
            </a:r>
            <a:r>
              <a:rPr dirty="0" sz="2400" spc="63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mobile</a:t>
            </a:r>
            <a:r>
              <a:rPr dirty="0" sz="2400" spc="66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application</a:t>
            </a:r>
            <a:r>
              <a:rPr dirty="0" sz="2400" spc="63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for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assisting</a:t>
            </a:r>
            <a:r>
              <a:rPr dirty="0" sz="2400" spc="63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blind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people</a:t>
            </a:r>
            <a:r>
              <a:rPr dirty="0" sz="2400" spc="50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 u="sng">
                <a:solidFill>
                  <a:srgbClr val="f49100"/>
                </a:solidFill>
                <a:latin typeface="AGPJQI+Arial-BoldMT"/>
                <a:cs typeface="AGPJQI+Arial-Bold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3440" y="2022762"/>
            <a:ext cx="11190083" cy="2988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333333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1850" spc="318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The</a:t>
            </a:r>
            <a:r>
              <a:rPr dirty="0" sz="1800" spc="13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application</a:t>
            </a:r>
            <a:r>
              <a:rPr dirty="0" sz="1800" spc="132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provides</a:t>
            </a:r>
            <a:r>
              <a:rPr dirty="0" sz="1800" spc="132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assistance</a:t>
            </a:r>
            <a:r>
              <a:rPr dirty="0" sz="1800" spc="133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to</a:t>
            </a:r>
            <a:r>
              <a:rPr dirty="0" sz="1800" spc="136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visually</a:t>
            </a:r>
            <a:r>
              <a:rPr dirty="0" sz="1800" spc="134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impaired</a:t>
            </a:r>
            <a:r>
              <a:rPr dirty="0" sz="1800" spc="133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people</a:t>
            </a:r>
            <a:r>
              <a:rPr dirty="0" sz="1800" spc="12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by</a:t>
            </a:r>
            <a:r>
              <a:rPr dirty="0" sz="1800" spc="133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providing</a:t>
            </a:r>
            <a:r>
              <a:rPr dirty="0" sz="1800" spc="13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</a:t>
            </a:r>
            <a:r>
              <a:rPr dirty="0" sz="1800" spc="133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set</a:t>
            </a:r>
            <a:r>
              <a:rPr dirty="0" sz="1800" spc="133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of</a:t>
            </a:r>
            <a:r>
              <a:rPr dirty="0" sz="1800" spc="133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useful</a:t>
            </a:r>
            <a:r>
              <a:rPr dirty="0" sz="1800" spc="134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features:</a:t>
            </a:r>
            <a:r>
              <a:rPr dirty="0" sz="1800" spc="13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light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9190" y="2301340"/>
            <a:ext cx="7365831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detection,</a:t>
            </a:r>
            <a:r>
              <a:rPr dirty="0" sz="1800" spc="47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color</a:t>
            </a:r>
            <a:r>
              <a:rPr dirty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detection,</a:t>
            </a:r>
            <a:r>
              <a:rPr dirty="0" sz="1800" spc="47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object</a:t>
            </a:r>
            <a:r>
              <a:rPr dirty="0" sz="1800" spc="46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recognition,</a:t>
            </a:r>
            <a:r>
              <a:rPr dirty="0" sz="1800" spc="46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and</a:t>
            </a:r>
            <a:r>
              <a:rPr dirty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banknote</a:t>
            </a:r>
            <a:r>
              <a:rPr dirty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recognition.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6240" y="2977360"/>
            <a:ext cx="11651755" cy="3857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333333"/>
                </a:solidFill>
                <a:latin typeface="WOWQFW+ArialMT"/>
                <a:cs typeface="WOWQFW+ArialMT"/>
              </a:rPr>
              <a:t>•</a:t>
            </a:r>
            <a:r>
              <a:rPr dirty="0" sz="2450" spc="123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Third</a:t>
            </a:r>
            <a:r>
              <a:rPr dirty="0" sz="2400" spc="428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Eye:</a:t>
            </a:r>
            <a:r>
              <a:rPr dirty="0" sz="2400" spc="440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An</a:t>
            </a:r>
            <a:r>
              <a:rPr dirty="0" sz="2400" spc="432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Eye</a:t>
            </a:r>
            <a:r>
              <a:rPr dirty="0" sz="2400" spc="440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for</a:t>
            </a:r>
            <a:r>
              <a:rPr dirty="0" sz="2400" spc="43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the</a:t>
            </a:r>
            <a:r>
              <a:rPr dirty="0" sz="2400" spc="43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Blind</a:t>
            </a:r>
            <a:r>
              <a:rPr dirty="0" sz="2400" spc="428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to</a:t>
            </a:r>
            <a:r>
              <a:rPr dirty="0" sz="2400" spc="428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Identify</a:t>
            </a:r>
            <a:r>
              <a:rPr dirty="0" sz="2400" spc="432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Objects</a:t>
            </a:r>
            <a:r>
              <a:rPr dirty="0" sz="2400" spc="436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Using</a:t>
            </a:r>
            <a:r>
              <a:rPr dirty="0" sz="2400" spc="432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Human-Powered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39140" y="3348869"/>
            <a:ext cx="2378670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Technology</a:t>
            </a:r>
            <a:r>
              <a:rPr dirty="0" sz="2400" spc="546" b="1">
                <a:solidFill>
                  <a:srgbClr val="333333"/>
                </a:solidFill>
                <a:latin typeface="Times New Roman"/>
                <a:cs typeface="Times New Roman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2400" b="1" u="sng">
                <a:solidFill>
                  <a:srgbClr val="f49100"/>
                </a:solidFill>
                <a:latin typeface="AGPJQI+Arial-BoldMT"/>
                <a:cs typeface="AGPJQI+Arial-Bold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[6]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3440" y="4162459"/>
            <a:ext cx="11196243" cy="8463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333333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1850" spc="318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The</a:t>
            </a:r>
            <a:r>
              <a:rPr dirty="0" sz="1800" spc="5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proposed</a:t>
            </a:r>
            <a:r>
              <a:rPr dirty="0" sz="1800" spc="5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solution</a:t>
            </a:r>
            <a:r>
              <a:rPr dirty="0" sz="1800" spc="52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is</a:t>
            </a:r>
            <a:r>
              <a:rPr dirty="0" sz="1800" spc="5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developing</a:t>
            </a:r>
            <a:r>
              <a:rPr dirty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</a:t>
            </a:r>
            <a:r>
              <a:rPr dirty="0" sz="1800" spc="52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mobile</a:t>
            </a:r>
            <a:r>
              <a:rPr dirty="0" sz="1800" spc="52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application</a:t>
            </a:r>
            <a:r>
              <a:rPr dirty="0" sz="1800" spc="5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that</a:t>
            </a:r>
            <a:r>
              <a:rPr dirty="0" sz="1800" spc="5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uses</a:t>
            </a:r>
            <a:r>
              <a:rPr dirty="0" sz="1800" spc="52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human-powered</a:t>
            </a:r>
            <a:r>
              <a:rPr dirty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technology</a:t>
            </a:r>
            <a:r>
              <a:rPr dirty="0" sz="1800" spc="5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to</a:t>
            </a:r>
            <a:r>
              <a:rPr dirty="0" sz="1800" spc="56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help</a:t>
            </a:r>
            <a:r>
              <a:rPr dirty="0" sz="1800" spc="5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the</a:t>
            </a:r>
          </a:p>
          <a:p>
            <a:pPr marL="285750" marR="0">
              <a:lnSpc>
                <a:spcPts val="2010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visually</a:t>
            </a:r>
            <a:r>
              <a:rPr dirty="0" sz="1800" spc="15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impaired</a:t>
            </a:r>
            <a:r>
              <a:rPr dirty="0" sz="1800" spc="1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cope</a:t>
            </a:r>
            <a:r>
              <a:rPr dirty="0" sz="1800" spc="148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with</a:t>
            </a:r>
            <a:r>
              <a:rPr dirty="0" sz="1800" spc="15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the</a:t>
            </a:r>
            <a:r>
              <a:rPr dirty="0" sz="1800" spc="15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many</a:t>
            </a:r>
            <a:r>
              <a:rPr dirty="0" sz="1800" spc="15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challenges</a:t>
            </a:r>
            <a:r>
              <a:rPr dirty="0" sz="1800" spc="147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they</a:t>
            </a:r>
            <a:r>
              <a:rPr dirty="0" sz="1800" spc="15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face.</a:t>
            </a:r>
            <a:r>
              <a:rPr dirty="0" sz="1800" spc="15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This</a:t>
            </a:r>
            <a:r>
              <a:rPr dirty="0" sz="1800" spc="152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application</a:t>
            </a:r>
            <a:r>
              <a:rPr dirty="0" sz="1800" spc="1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is</a:t>
            </a:r>
            <a:r>
              <a:rPr dirty="0" sz="1800" spc="15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developed</a:t>
            </a:r>
            <a:r>
              <a:rPr dirty="0" sz="1800" spc="14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using</a:t>
            </a:r>
            <a:r>
              <a:rPr dirty="0" sz="1800" spc="1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an</a:t>
            </a:r>
            <a:r>
              <a:rPr dirty="0" sz="1800" spc="1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Arabic</a:t>
            </a:r>
          </a:p>
          <a:p>
            <a:pPr marL="28575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language</a:t>
            </a:r>
            <a:r>
              <a:rPr dirty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interface</a:t>
            </a:r>
            <a:r>
              <a:rPr dirty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to</a:t>
            </a:r>
            <a:r>
              <a:rPr dirty="0" sz="1800" spc="5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enhance</a:t>
            </a:r>
            <a:r>
              <a:rPr dirty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the</a:t>
            </a:r>
            <a:r>
              <a:rPr dirty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content</a:t>
            </a:r>
            <a:r>
              <a:rPr dirty="0" sz="1800" spc="47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of</a:t>
            </a:r>
            <a:r>
              <a:rPr dirty="0" sz="1800" spc="46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Arabic</a:t>
            </a:r>
            <a:r>
              <a:rPr dirty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mobile</a:t>
            </a:r>
            <a:r>
              <a:rPr dirty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applications</a:t>
            </a:r>
            <a:r>
              <a:rPr dirty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and</a:t>
            </a:r>
            <a:r>
              <a:rPr dirty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targets</a:t>
            </a:r>
            <a:r>
              <a:rPr dirty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Arabic</a:t>
            </a:r>
            <a:r>
              <a:rPr dirty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blind</a:t>
            </a:r>
            <a:r>
              <a:rPr dirty="0" sz="1800" spc="4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33333"/>
                </a:solidFill>
                <a:latin typeface="WOWQFW+ArialMT"/>
                <a:cs typeface="WOWQFW+ArialMT"/>
              </a:rPr>
              <a:t>users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779257" y="6543397"/>
            <a:ext cx="4782973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IT19109190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S.R.D.S.</a:t>
            </a:r>
            <a:r>
              <a:rPr dirty="0" sz="1800" spc="276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66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5441" y="397155"/>
            <a:ext cx="4139877" cy="1127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0799" marR="0">
              <a:lnSpc>
                <a:spcPts val="4938"/>
              </a:lnSpc>
              <a:spcBef>
                <a:spcPts val="0"/>
              </a:spcBef>
              <a:spcAft>
                <a:spcPts val="0"/>
              </a:spcAft>
            </a:pPr>
            <a:r>
              <a:rPr dirty="0" sz="4450" spc="534">
                <a:solidFill>
                  <a:srgbClr val="92224a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Research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Gap</a:t>
            </a:r>
          </a:p>
          <a:p>
            <a:pPr marL="0" marR="0">
              <a:lnSpc>
                <a:spcPts val="2110"/>
              </a:lnSpc>
              <a:spcBef>
                <a:spcPts val="1563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Features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7987" y="1218263"/>
            <a:ext cx="301414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19889" y="1218263"/>
            <a:ext cx="301302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B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922421" y="1218263"/>
            <a:ext cx="283443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051134" y="1218263"/>
            <a:ext cx="313469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208421" y="1218263"/>
            <a:ext cx="284447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329195" y="1218263"/>
            <a:ext cx="278420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F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45441" y="1766903"/>
            <a:ext cx="1951963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Face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identification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45441" y="2315543"/>
            <a:ext cx="1646325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Color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detection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45441" y="2864183"/>
            <a:ext cx="2979291" cy="8547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Inbuilt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voice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output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system</a:t>
            </a:r>
          </a:p>
          <a:p>
            <a:pPr marL="0" marR="0">
              <a:lnSpc>
                <a:spcPts val="2110"/>
              </a:lnSpc>
              <a:spcBef>
                <a:spcPts val="220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Realtime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distance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estimation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43840" y="4101286"/>
            <a:ext cx="8802641" cy="1403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-</a:t>
            </a:r>
            <a:r>
              <a:rPr dirty="0" sz="1800" spc="-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Static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Hand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Gesture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Face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Recognition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System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for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Blind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People</a:t>
            </a:r>
          </a:p>
          <a:p>
            <a:pPr marL="0" marR="0">
              <a:lnSpc>
                <a:spcPts val="211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B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-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Smartphone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based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face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recognition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tool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for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the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blind</a:t>
            </a:r>
          </a:p>
          <a:p>
            <a:pPr marL="0" marR="0">
              <a:lnSpc>
                <a:spcPts val="2110"/>
              </a:lnSpc>
              <a:spcBef>
                <a:spcPts val="4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C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-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Ultrasonic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smart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glasses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for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blind</a:t>
            </a:r>
          </a:p>
          <a:p>
            <a:pPr marL="0" marR="0">
              <a:lnSpc>
                <a:spcPts val="211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D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-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Intelligent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eye: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mobile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application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for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assisting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blind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people</a:t>
            </a:r>
          </a:p>
          <a:p>
            <a:pPr marL="0" marR="0">
              <a:lnSpc>
                <a:spcPts val="211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E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-</a:t>
            </a:r>
            <a:r>
              <a:rPr dirty="0" sz="1800" spc="-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Third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Eye: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An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Eye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for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the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Blind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to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Identify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Objects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Using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Human-Powered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Technology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43840" y="5472886"/>
            <a:ext cx="4616536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F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–</a:t>
            </a:r>
            <a:r>
              <a:rPr dirty="0" sz="18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Current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Research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Project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Solutions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779257" y="6543397"/>
            <a:ext cx="4782973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IT19109190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S.R.D.S.</a:t>
            </a:r>
            <a:r>
              <a:rPr dirty="0" sz="1800" spc="276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67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40" y="397155"/>
            <a:ext cx="5111043" cy="6670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8"/>
              </a:lnSpc>
              <a:spcBef>
                <a:spcPts val="0"/>
              </a:spcBef>
              <a:spcAft>
                <a:spcPts val="0"/>
              </a:spcAft>
            </a:pPr>
            <a:r>
              <a:rPr dirty="0" sz="4450" spc="534">
                <a:solidFill>
                  <a:srgbClr val="92224a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Research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Problem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40" y="1203424"/>
            <a:ext cx="9596580" cy="8246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333333"/>
                </a:solidFill>
                <a:latin typeface="WOWQFW+ArialMT"/>
                <a:cs typeface="WOWQFW+ArialMT"/>
              </a:rPr>
              <a:t>•</a:t>
            </a:r>
            <a:r>
              <a:rPr dirty="0" sz="2450" spc="123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Storage</a:t>
            </a:r>
            <a:r>
              <a:rPr dirty="0" sz="2400" spc="66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of</a:t>
            </a:r>
            <a:r>
              <a:rPr dirty="0" sz="2400" spc="67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biometric</a:t>
            </a:r>
            <a:r>
              <a:rPr dirty="0" sz="2400" spc="66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data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of</a:t>
            </a:r>
            <a:r>
              <a:rPr dirty="0" sz="2400" spc="67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each</a:t>
            </a:r>
            <a:r>
              <a:rPr dirty="0" sz="2400" spc="62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known</a:t>
            </a:r>
            <a:r>
              <a:rPr dirty="0" sz="2400" spc="63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individual</a:t>
            </a:r>
            <a:r>
              <a:rPr dirty="0" sz="2400" spc="63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of</a:t>
            </a:r>
            <a:r>
              <a:rPr dirty="0" sz="2400" spc="67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the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user.</a:t>
            </a:r>
          </a:p>
          <a:p>
            <a:pPr marL="0" marR="0">
              <a:lnSpc>
                <a:spcPts val="2737"/>
              </a:lnSpc>
              <a:spcBef>
                <a:spcPts val="768"/>
              </a:spcBef>
              <a:spcAft>
                <a:spcPts val="0"/>
              </a:spcAft>
            </a:pPr>
            <a:r>
              <a:rPr dirty="0" sz="2450">
                <a:solidFill>
                  <a:srgbClr val="333333"/>
                </a:solidFill>
                <a:latin typeface="WOWQFW+ArialMT"/>
                <a:cs typeface="WOWQFW+ArialMT"/>
              </a:rPr>
              <a:t>•</a:t>
            </a:r>
            <a:r>
              <a:rPr dirty="0" sz="2450" spc="123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Assignment</a:t>
            </a:r>
            <a:r>
              <a:rPr dirty="0" sz="2400" spc="66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of</a:t>
            </a:r>
            <a:r>
              <a:rPr dirty="0" sz="2400" spc="67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key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identifiers</a:t>
            </a:r>
            <a:r>
              <a:rPr dirty="0" sz="2400" spc="66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for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individuals.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6240" y="2081248"/>
            <a:ext cx="10832336" cy="3857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333333"/>
                </a:solidFill>
                <a:latin typeface="WOWQFW+ArialMT"/>
                <a:cs typeface="WOWQFW+ArialMT"/>
              </a:rPr>
              <a:t>•</a:t>
            </a:r>
            <a:r>
              <a:rPr dirty="0" sz="2450" spc="123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Voice</a:t>
            </a:r>
            <a:r>
              <a:rPr dirty="0" sz="2400" spc="66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output</a:t>
            </a:r>
            <a:r>
              <a:rPr dirty="0" sz="2400" spc="66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feature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to</a:t>
            </a:r>
            <a:r>
              <a:rPr dirty="0" sz="2400" spc="62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be</a:t>
            </a:r>
            <a:r>
              <a:rPr dirty="0" sz="2400" spc="66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implemented</a:t>
            </a:r>
            <a:r>
              <a:rPr dirty="0" sz="2400" spc="63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when</a:t>
            </a:r>
            <a:r>
              <a:rPr dirty="0" sz="2400" spc="63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individual</a:t>
            </a:r>
            <a:r>
              <a:rPr dirty="0" sz="2400" spc="63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is</a:t>
            </a:r>
            <a:r>
              <a:rPr dirty="0" sz="2400" spc="66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successfully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39140" y="2452757"/>
            <a:ext cx="1591716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identified.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6240" y="2885920"/>
            <a:ext cx="8734604" cy="3857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333333"/>
                </a:solidFill>
                <a:latin typeface="WOWQFW+ArialMT"/>
                <a:cs typeface="WOWQFW+ArialMT"/>
              </a:rPr>
              <a:t>•</a:t>
            </a:r>
            <a:r>
              <a:rPr dirty="0" sz="2450" spc="123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Distance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calculation</a:t>
            </a:r>
            <a:r>
              <a:rPr dirty="0" sz="2400" spc="63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between</a:t>
            </a:r>
            <a:r>
              <a:rPr dirty="0" sz="2400" spc="63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user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and</a:t>
            </a:r>
            <a:r>
              <a:rPr dirty="0" sz="2400" spc="63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known</a:t>
            </a:r>
            <a:r>
              <a:rPr dirty="0" sz="2400" spc="63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individual.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96240" y="3324832"/>
            <a:ext cx="10951722" cy="3857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333333"/>
                </a:solidFill>
                <a:latin typeface="WOWQFW+ArialMT"/>
                <a:cs typeface="WOWQFW+ArialMT"/>
              </a:rPr>
              <a:t>•</a:t>
            </a:r>
            <a:r>
              <a:rPr dirty="0" sz="2450" spc="123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Partial</a:t>
            </a:r>
            <a:r>
              <a:rPr dirty="0" sz="2400" spc="63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face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detection</a:t>
            </a:r>
            <a:r>
              <a:rPr dirty="0" sz="2400" spc="63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feature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when</a:t>
            </a:r>
            <a:r>
              <a:rPr dirty="0" sz="2400" spc="63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the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individual</a:t>
            </a:r>
            <a:r>
              <a:rPr dirty="0" sz="2400" spc="63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is</a:t>
            </a:r>
            <a:r>
              <a:rPr dirty="0" sz="2400" spc="66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facing</a:t>
            </a:r>
            <a:r>
              <a:rPr dirty="0" sz="2400" spc="63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the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user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at</a:t>
            </a:r>
            <a:r>
              <a:rPr dirty="0" sz="2400" spc="64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an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39140" y="3696341"/>
            <a:ext cx="1033164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333333"/>
                </a:solidFill>
                <a:latin typeface="AGPJQI+Arial-BoldMT"/>
                <a:cs typeface="AGPJQI+Arial-BoldMT"/>
              </a:rPr>
              <a:t>angle.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779257" y="6543397"/>
            <a:ext cx="4782973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IT19109190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S.R.D.S.</a:t>
            </a:r>
            <a:r>
              <a:rPr dirty="0" sz="1800" spc="276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68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40" y="397155"/>
            <a:ext cx="6663474" cy="6670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8"/>
              </a:lnSpc>
              <a:spcBef>
                <a:spcPts val="0"/>
              </a:spcBef>
              <a:spcAft>
                <a:spcPts val="0"/>
              </a:spcAft>
            </a:pPr>
            <a:r>
              <a:rPr dirty="0" sz="4450" spc="534">
                <a:solidFill>
                  <a:srgbClr val="92224a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Specific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&amp;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sub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objectives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40" y="1195547"/>
            <a:ext cx="2918387" cy="3954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333333"/>
                </a:solidFill>
                <a:latin typeface="WOWQFW+ArialMT"/>
                <a:cs typeface="WOWQFW+ArialMT"/>
              </a:rPr>
              <a:t>•</a:t>
            </a:r>
            <a:r>
              <a:rPr dirty="0" sz="2450" spc="123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Cambria"/>
                <a:cs typeface="Cambria"/>
              </a:rPr>
              <a:t>Specific</a:t>
            </a:r>
            <a:r>
              <a:rPr dirty="0" sz="24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400" b="1">
                <a:solidFill>
                  <a:srgbClr val="333333"/>
                </a:solidFill>
                <a:latin typeface="Cambria"/>
                <a:cs typeface="Cambria"/>
              </a:rPr>
              <a:t>objective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3440" y="1986889"/>
            <a:ext cx="10823023" cy="335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333333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2050" spc="10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Develop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a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face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detection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algorithm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for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known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individuals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of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the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visually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impaired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user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so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9190" y="2291689"/>
            <a:ext cx="10071082" cy="335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that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the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user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can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easily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locate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his/her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loved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ones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and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obtain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assistance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when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needed.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6240" y="3036539"/>
            <a:ext cx="2500574" cy="3954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333333"/>
                </a:solidFill>
                <a:latin typeface="WOWQFW+ArialMT"/>
                <a:cs typeface="WOWQFW+ArialMT"/>
              </a:rPr>
              <a:t>•</a:t>
            </a:r>
            <a:r>
              <a:rPr dirty="0" sz="2450" spc="123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333333"/>
                </a:solidFill>
                <a:latin typeface="Cambria"/>
                <a:cs typeface="Cambria"/>
              </a:rPr>
              <a:t>Sub</a:t>
            </a:r>
            <a:r>
              <a:rPr dirty="0" sz="24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400" b="1">
                <a:solidFill>
                  <a:srgbClr val="333333"/>
                </a:solidFill>
                <a:latin typeface="Cambria"/>
                <a:cs typeface="Cambria"/>
              </a:rPr>
              <a:t>objectives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3440" y="3901033"/>
            <a:ext cx="7092932" cy="701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333333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2050" spc="10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Distance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calculation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between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user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and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known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individual.</a:t>
            </a:r>
          </a:p>
          <a:p>
            <a:pPr marL="0" marR="0">
              <a:lnSpc>
                <a:spcPts val="2344"/>
              </a:lnSpc>
              <a:spcBef>
                <a:spcPts val="585"/>
              </a:spcBef>
              <a:spcAft>
                <a:spcPts val="0"/>
              </a:spcAft>
            </a:pPr>
            <a:r>
              <a:rPr dirty="0" sz="2050">
                <a:solidFill>
                  <a:srgbClr val="333333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2050" spc="10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Voice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confirmation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of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identified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individual.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3440" y="4632553"/>
            <a:ext cx="6832075" cy="701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333333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2050" spc="10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Accurate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face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identification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in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a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crowded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environment.</a:t>
            </a:r>
          </a:p>
          <a:p>
            <a:pPr marL="0" marR="0">
              <a:lnSpc>
                <a:spcPts val="2344"/>
              </a:lnSpc>
              <a:spcBef>
                <a:spcPts val="585"/>
              </a:spcBef>
              <a:spcAft>
                <a:spcPts val="0"/>
              </a:spcAft>
            </a:pPr>
            <a:r>
              <a:rPr dirty="0" sz="2050">
                <a:solidFill>
                  <a:srgbClr val="333333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2050" spc="109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Face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recognition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using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partial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facial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333333"/>
                </a:solidFill>
                <a:latin typeface="Cambria"/>
                <a:cs typeface="Cambria"/>
              </a:rPr>
              <a:t>features.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779257" y="6543397"/>
            <a:ext cx="4782973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IT19109190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S.R.D.S.</a:t>
            </a:r>
            <a:r>
              <a:rPr dirty="0" sz="1800" spc="276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69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54524" y="2920650"/>
            <a:ext cx="7022079" cy="600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29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IT19049878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|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000" b="1">
                <a:solidFill>
                  <a:srgbClr val="000000"/>
                </a:solidFill>
                <a:latin typeface="FBTQDQ+TimesNewRomanPS-BoldMT"/>
                <a:cs typeface="FBTQDQ+TimesNewRomanPS-BoldMT"/>
              </a:rPr>
              <a:t>JATHUSANAN.E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54524" y="4277998"/>
            <a:ext cx="2378667" cy="3209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898989"/>
                </a:solidFill>
                <a:latin typeface="Cambria"/>
                <a:cs typeface="Cambria"/>
              </a:rPr>
              <a:t>Software</a:t>
            </a:r>
            <a:r>
              <a:rPr dirty="0" sz="1900" spc="-57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898989"/>
                </a:solidFill>
                <a:latin typeface="Cambria"/>
                <a:cs typeface="Cambria"/>
              </a:rPr>
              <a:t>Engineering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23875" y="6543395"/>
            <a:ext cx="4335776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IT19049878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Jathusanan.E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526582" y="6572739"/>
            <a:ext cx="257708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7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40" y="397155"/>
            <a:ext cx="3857650" cy="6670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8"/>
              </a:lnSpc>
              <a:spcBef>
                <a:spcPts val="0"/>
              </a:spcBef>
              <a:spcAft>
                <a:spcPts val="0"/>
              </a:spcAft>
            </a:pPr>
            <a:r>
              <a:rPr dirty="0" sz="4450" spc="534">
                <a:solidFill>
                  <a:srgbClr val="92224a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Methodology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79257" y="6543397"/>
            <a:ext cx="4782973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IT19109190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S.R.D.S.</a:t>
            </a:r>
            <a:r>
              <a:rPr dirty="0" sz="1800" spc="276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70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40" y="397155"/>
            <a:ext cx="3825329" cy="6670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8"/>
              </a:lnSpc>
              <a:spcBef>
                <a:spcPts val="0"/>
              </a:spcBef>
              <a:spcAft>
                <a:spcPts val="0"/>
              </a:spcAft>
            </a:pPr>
            <a:r>
              <a:rPr dirty="0" sz="4450" spc="534">
                <a:solidFill>
                  <a:srgbClr val="92224a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Technologies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39" y="1197823"/>
            <a:ext cx="1733643" cy="5145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333333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333333"/>
                </a:solidFill>
                <a:latin typeface="Cambria"/>
                <a:cs typeface="Cambria"/>
              </a:rPr>
              <a:t>Python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6239" y="2368255"/>
            <a:ext cx="1884991" cy="16118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333333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333333"/>
                </a:solidFill>
                <a:latin typeface="Cambria"/>
                <a:cs typeface="Cambria"/>
              </a:rPr>
              <a:t>OpenCV</a:t>
            </a:r>
          </a:p>
          <a:p>
            <a:pPr marL="0" marR="0">
              <a:lnSpc>
                <a:spcPts val="3751"/>
              </a:lnSpc>
              <a:spcBef>
                <a:spcPts val="4838"/>
              </a:spcBef>
              <a:spcAft>
                <a:spcPts val="0"/>
              </a:spcAft>
            </a:pPr>
            <a:r>
              <a:rPr dirty="0" sz="3250">
                <a:solidFill>
                  <a:srgbClr val="333333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333333"/>
                </a:solidFill>
                <a:latin typeface="Cambria"/>
                <a:cs typeface="Cambria"/>
              </a:rPr>
              <a:t>Yolo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6239" y="4635967"/>
            <a:ext cx="3127455" cy="5145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333333"/>
                </a:solidFill>
                <a:latin typeface="WOWQFW+ArialMT"/>
                <a:cs typeface="WOWQFW+ArialMT"/>
              </a:rPr>
              <a:t>•</a:t>
            </a:r>
            <a:r>
              <a:rPr dirty="0" sz="3250" spc="75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333333"/>
                </a:solidFill>
                <a:latin typeface="Cambria"/>
                <a:cs typeface="Cambria"/>
              </a:rPr>
              <a:t>Android</a:t>
            </a:r>
            <a:r>
              <a:rPr dirty="0" sz="3200" spc="-97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333333"/>
                </a:solidFill>
                <a:latin typeface="Cambria"/>
                <a:cs typeface="Cambria"/>
              </a:rPr>
              <a:t>Studio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79257" y="6543397"/>
            <a:ext cx="4782973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IT19109190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S.R.D.S.</a:t>
            </a:r>
            <a:r>
              <a:rPr dirty="0" sz="1800" spc="276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71</a:t>
            </a: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40" y="397155"/>
            <a:ext cx="4073437" cy="6670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8"/>
              </a:lnSpc>
              <a:spcBef>
                <a:spcPts val="0"/>
              </a:spcBef>
              <a:spcAft>
                <a:spcPts val="0"/>
              </a:spcAft>
            </a:pPr>
            <a:r>
              <a:rPr dirty="0" sz="4450" spc="534">
                <a:solidFill>
                  <a:srgbClr val="92224a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Requirements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39" y="1193840"/>
            <a:ext cx="4645048" cy="5804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Functional</a:t>
            </a: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Requirements</a:t>
            </a:r>
            <a:r>
              <a:rPr dirty="0" sz="1800" spc="1609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Non-functional</a:t>
            </a:r>
          </a:p>
          <a:p>
            <a:pPr marL="2920999" marR="0">
              <a:lnSpc>
                <a:spcPts val="211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Requirements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38240" y="1193840"/>
            <a:ext cx="2181449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User</a:t>
            </a: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Requirements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59240" y="1193840"/>
            <a:ext cx="2446854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System</a:t>
            </a: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mbria"/>
                <a:cs typeface="Cambria"/>
              </a:rPr>
              <a:t>Requirements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6239" y="2314056"/>
            <a:ext cx="1141347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User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login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317239" y="2314056"/>
            <a:ext cx="1158664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Scalability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38240" y="2314056"/>
            <a:ext cx="2231495" cy="8512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Internet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Connectivity</a:t>
            </a:r>
          </a:p>
          <a:p>
            <a:pPr marL="0" marR="0">
              <a:lnSpc>
                <a:spcPts val="2110"/>
              </a:lnSpc>
              <a:spcBef>
                <a:spcPts val="2182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Smart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phone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59240" y="2314056"/>
            <a:ext cx="1388621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High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storage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96239" y="2859228"/>
            <a:ext cx="2192594" cy="5804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Face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identification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of</a:t>
            </a:r>
          </a:p>
          <a:p>
            <a:pPr marL="0" marR="0">
              <a:lnSpc>
                <a:spcPts val="211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known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individuals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317239" y="2859228"/>
            <a:ext cx="1415057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Performance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159240" y="2859228"/>
            <a:ext cx="2092735" cy="5804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Camera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with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good</a:t>
            </a:r>
          </a:p>
          <a:p>
            <a:pPr marL="0" marR="0">
              <a:lnSpc>
                <a:spcPts val="211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resolution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&amp;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quality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96239" y="3800209"/>
            <a:ext cx="2612845" cy="8547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Distance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calculation</a:t>
            </a:r>
          </a:p>
          <a:p>
            <a:pPr marL="0" marR="0">
              <a:lnSpc>
                <a:spcPts val="211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between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user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known</a:t>
            </a:r>
          </a:p>
          <a:p>
            <a:pPr marL="0" marR="0">
              <a:lnSpc>
                <a:spcPts val="2110"/>
              </a:lnSpc>
              <a:spcBef>
                <a:spcPts val="4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person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317239" y="3800209"/>
            <a:ext cx="1017128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Usability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238240" y="3800209"/>
            <a:ext cx="1534215" cy="13573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Power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supply</a:t>
            </a:r>
          </a:p>
          <a:p>
            <a:pPr marL="0" marR="0">
              <a:lnSpc>
                <a:spcPts val="2110"/>
              </a:lnSpc>
              <a:spcBef>
                <a:spcPts val="6167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Pair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of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glasses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159240" y="3800209"/>
            <a:ext cx="1332681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Microphone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317239" y="4851440"/>
            <a:ext cx="1423851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User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friendly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779257" y="6543397"/>
            <a:ext cx="4782973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IT19109190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S.R.D.S.</a:t>
            </a:r>
            <a:r>
              <a:rPr dirty="0" sz="1800" spc="276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72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40" y="315675"/>
            <a:ext cx="7301449" cy="6670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8"/>
              </a:lnSpc>
              <a:spcBef>
                <a:spcPts val="0"/>
              </a:spcBef>
              <a:spcAft>
                <a:spcPts val="0"/>
              </a:spcAft>
            </a:pPr>
            <a:r>
              <a:rPr dirty="0" sz="4450" spc="534">
                <a:solidFill>
                  <a:srgbClr val="92224a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Work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breakdown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structure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79257" y="6543397"/>
            <a:ext cx="4782973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IT19109190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S.R.D.S.</a:t>
            </a:r>
            <a:r>
              <a:rPr dirty="0" sz="1800" spc="276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73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40" y="315675"/>
            <a:ext cx="3531315" cy="6670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8"/>
              </a:lnSpc>
              <a:spcBef>
                <a:spcPts val="0"/>
              </a:spcBef>
              <a:spcAft>
                <a:spcPts val="0"/>
              </a:spcAft>
            </a:pPr>
            <a:r>
              <a:rPr dirty="0" sz="4450" spc="534">
                <a:solidFill>
                  <a:srgbClr val="92224a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Gantt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 </a:t>
            </a:r>
            <a:r>
              <a:rPr dirty="0" sz="4400" b="1">
                <a:solidFill>
                  <a:srgbClr val="92224a"/>
                </a:solidFill>
                <a:latin typeface="FBTQDQ+TimesNewRomanPS-BoldMT"/>
                <a:cs typeface="FBTQDQ+TimesNewRomanPS-BoldMT"/>
              </a:rPr>
              <a:t>chart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79257" y="6543397"/>
            <a:ext cx="4782973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IT19109190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S.R.D.S.</a:t>
            </a:r>
            <a:r>
              <a:rPr dirty="0" sz="1800" spc="276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74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40" y="397155"/>
            <a:ext cx="3326880" cy="6670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8"/>
              </a:lnSpc>
              <a:spcBef>
                <a:spcPts val="0"/>
              </a:spcBef>
              <a:spcAft>
                <a:spcPts val="0"/>
              </a:spcAft>
            </a:pPr>
            <a:r>
              <a:rPr dirty="0" sz="4450" spc="534">
                <a:solidFill>
                  <a:srgbClr val="002060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4400" b="1">
                <a:solidFill>
                  <a:srgbClr val="002060"/>
                </a:solidFill>
                <a:latin typeface="FBTQDQ+TimesNewRomanPS-BoldMT"/>
                <a:cs typeface="FBTQDQ+TimesNewRomanPS-BoldMT"/>
              </a:rPr>
              <a:t>References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40" y="1198311"/>
            <a:ext cx="11499153" cy="5735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 b="1">
                <a:solidFill>
                  <a:srgbClr val="000000"/>
                </a:solidFill>
                <a:latin typeface="AGPJQI+Arial-BoldMT"/>
                <a:cs typeface="AGPJQI+Arial-BoldMT"/>
              </a:rPr>
              <a:t>1)</a:t>
            </a:r>
            <a:r>
              <a:rPr dirty="0" sz="1850" spc="59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Balakrishnan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G,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Sainarayanan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G,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Nagarajan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R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and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Yaacob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S.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2007.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Wearable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Real-Time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Stereo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Vision</a:t>
            </a:r>
          </a:p>
          <a:p>
            <a:pPr marL="0" marR="0">
              <a:lnSpc>
                <a:spcPts val="2010"/>
              </a:lnSpc>
              <a:spcBef>
                <a:spcPts val="138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for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the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Visually</a:t>
            </a:r>
            <a:r>
              <a:rPr dirty="0" sz="1800" spc="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Impaired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Engineering.</a:t>
            </a:r>
            <a:r>
              <a:rPr dirty="0" sz="1800" spc="8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 u="sng">
                <a:solidFill>
                  <a:srgbClr val="000000"/>
                </a:solidFill>
                <a:latin typeface="AGPJQI+Arial-BoldMT"/>
                <a:cs typeface="AGPJQI+Arial-Bold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6240" y="2021271"/>
            <a:ext cx="11363591" cy="8478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 b="1">
                <a:solidFill>
                  <a:srgbClr val="000000"/>
                </a:solidFill>
                <a:latin typeface="AGPJQI+Arial-BoldMT"/>
                <a:cs typeface="AGPJQI+Arial-BoldMT"/>
              </a:rPr>
              <a:t>2)</a:t>
            </a:r>
            <a:r>
              <a:rPr dirty="0" sz="1850" spc="59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Sharma,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Saransh,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and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Samyak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Jain.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"A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static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hand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gesture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and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face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recognition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system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for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blind</a:t>
            </a:r>
          </a:p>
          <a:p>
            <a:pPr marL="0" marR="0">
              <a:lnSpc>
                <a:spcPts val="2010"/>
              </a:lnSpc>
              <a:spcBef>
                <a:spcPts val="138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people."</a:t>
            </a:r>
            <a:r>
              <a:rPr dirty="0" sz="1800" spc="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2019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6th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International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Conference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on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Signal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Processing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and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Integrated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Networks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(SPIN).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IEEE,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2019.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 u="sng">
                <a:solidFill>
                  <a:srgbClr val="000000"/>
                </a:solidFill>
                <a:latin typeface="AGPJQI+Arial-BoldMT"/>
                <a:cs typeface="AGPJQI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6240" y="3118551"/>
            <a:ext cx="11410901" cy="5735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 b="1">
                <a:solidFill>
                  <a:srgbClr val="000000"/>
                </a:solidFill>
                <a:latin typeface="AGPJQI+Arial-BoldMT"/>
                <a:cs typeface="AGPJQI+Arial-BoldMT"/>
              </a:rPr>
              <a:t>3)</a:t>
            </a:r>
            <a:r>
              <a:rPr dirty="0" sz="1850" spc="59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K.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M.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Kramer,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D.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S.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Hedin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and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D.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J.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Rolkosky,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"Smartphone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based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face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recognition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tool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for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the</a:t>
            </a:r>
          </a:p>
          <a:p>
            <a:pPr marL="0" marR="0">
              <a:lnSpc>
                <a:spcPts val="2010"/>
              </a:lnSpc>
              <a:spcBef>
                <a:spcPts val="138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blind,"</a:t>
            </a:r>
            <a:r>
              <a:rPr dirty="0" sz="1800" spc="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2010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Annual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International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Conference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of</a:t>
            </a:r>
            <a:r>
              <a:rPr dirty="0" sz="1800" spc="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the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IEEE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Engineering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in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Medicine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and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Biology,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2010.</a:t>
            </a:r>
            <a:r>
              <a:rPr dirty="0" sz="1800" spc="13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 u="sng">
                <a:solidFill>
                  <a:srgbClr val="000000"/>
                </a:solidFill>
                <a:latin typeface="AGPJQI+Arial-BoldMT"/>
                <a:cs typeface="AGPJQI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6240" y="3941511"/>
            <a:ext cx="11091329" cy="5735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 b="1">
                <a:solidFill>
                  <a:srgbClr val="000000"/>
                </a:solidFill>
                <a:latin typeface="AGPJQI+Arial-BoldMT"/>
                <a:cs typeface="AGPJQI+Arial-BoldMT"/>
              </a:rPr>
              <a:t>4)</a:t>
            </a:r>
            <a:r>
              <a:rPr dirty="0" sz="1850" spc="59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R.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Agarwal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et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al.,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"Low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cost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ultrasonic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smart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glasses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for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blind,"</a:t>
            </a:r>
            <a:r>
              <a:rPr dirty="0" sz="1800" spc="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2017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8th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IEEE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Annual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Information</a:t>
            </a:r>
          </a:p>
          <a:p>
            <a:pPr marL="0" marR="0">
              <a:lnSpc>
                <a:spcPts val="2010"/>
              </a:lnSpc>
              <a:spcBef>
                <a:spcPts val="138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Technology,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Electronics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and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Mobile</a:t>
            </a:r>
            <a:r>
              <a:rPr dirty="0" sz="1800" spc="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Communication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Conference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(IEMCON),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2017</a:t>
            </a:r>
            <a:r>
              <a:rPr dirty="0" sz="1800" spc="10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 u="sng">
                <a:solidFill>
                  <a:srgbClr val="000000"/>
                </a:solidFill>
                <a:latin typeface="AGPJQI+Arial-BoldMT"/>
                <a:cs typeface="AGPJQI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96240" y="4764471"/>
            <a:ext cx="11475910" cy="8478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 b="1">
                <a:solidFill>
                  <a:srgbClr val="000000"/>
                </a:solidFill>
                <a:latin typeface="AGPJQI+Arial-BoldMT"/>
                <a:cs typeface="AGPJQI+Arial-BoldMT"/>
              </a:rPr>
              <a:t>5)</a:t>
            </a:r>
            <a:r>
              <a:rPr dirty="0" sz="1850" spc="59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M.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Awad,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J.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E.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Haddad,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E.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Khneisser,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T.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Mahmoud,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E.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Yaacoub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and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M.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Malli,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"Intelligent</a:t>
            </a:r>
            <a:r>
              <a:rPr dirty="0" sz="1800" spc="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eye: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A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mobile</a:t>
            </a:r>
          </a:p>
          <a:p>
            <a:pPr marL="0" marR="0">
              <a:lnSpc>
                <a:spcPts val="2010"/>
              </a:lnSpc>
              <a:spcBef>
                <a:spcPts val="138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application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for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assisting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blind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people,"</a:t>
            </a:r>
            <a:r>
              <a:rPr dirty="0" sz="1800" spc="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2018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IEEE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Middle</a:t>
            </a:r>
            <a:r>
              <a:rPr dirty="0" sz="1800" spc="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East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and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North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Africa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Communications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Conference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(MENACOMM),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2018.</a:t>
            </a:r>
            <a:r>
              <a:rPr dirty="0" sz="1800" spc="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 u="sng">
                <a:solidFill>
                  <a:srgbClr val="000000"/>
                </a:solidFill>
                <a:latin typeface="AGPJQI+Arial-BoldMT"/>
                <a:cs typeface="AGPJQI+Arial-Bold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96240" y="5861751"/>
            <a:ext cx="10741343" cy="5735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 b="1">
                <a:solidFill>
                  <a:srgbClr val="000000"/>
                </a:solidFill>
                <a:latin typeface="AGPJQI+Arial-BoldMT"/>
                <a:cs typeface="AGPJQI+Arial-BoldMT"/>
              </a:rPr>
              <a:t>6)</a:t>
            </a:r>
            <a:r>
              <a:rPr dirty="0" sz="1850" spc="59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L.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Albraheem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et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al.,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"Third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Eye: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An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Eye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for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the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Blind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to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Identify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Objects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Using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Human-Powered</a:t>
            </a:r>
          </a:p>
          <a:p>
            <a:pPr marL="0" marR="0">
              <a:lnSpc>
                <a:spcPts val="2010"/>
              </a:lnSpc>
              <a:spcBef>
                <a:spcPts val="138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Technology,"</a:t>
            </a:r>
            <a:r>
              <a:rPr dirty="0" sz="1800" spc="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2015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International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Conference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on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Cloud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Computing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(ICCC),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AGPJQI+Arial-BoldMT"/>
                <a:cs typeface="AGPJQI+Arial-BoldMT"/>
              </a:rPr>
              <a:t>2015.</a:t>
            </a:r>
            <a:r>
              <a:rPr dirty="0" sz="1800" spc="10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 u="sng">
                <a:solidFill>
                  <a:srgbClr val="000000"/>
                </a:solidFill>
                <a:latin typeface="AGPJQI+Arial-BoldMT"/>
                <a:cs typeface="AGPJQI+Arial-Bold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[6]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779257" y="6543397"/>
            <a:ext cx="4782973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IT19109190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S.R.D.S.</a:t>
            </a:r>
            <a:r>
              <a:rPr dirty="0" sz="1800" spc="276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75</a:t>
            </a:r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704431" y="161344"/>
            <a:ext cx="4573022" cy="5145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Supportive</a:t>
            </a: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Information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39" y="876486"/>
            <a:ext cx="1768939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660033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2850" spc="348">
                <a:solidFill>
                  <a:srgbClr val="660033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660033"/>
                </a:solidFill>
                <a:latin typeface="Cambria"/>
                <a:cs typeface="Cambria"/>
              </a:rPr>
              <a:t>Budget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63039" y="1955840"/>
            <a:ext cx="3100229" cy="6718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45321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Resource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Type</a:t>
            </a:r>
          </a:p>
          <a:p>
            <a:pPr marL="0" marR="0">
              <a:lnSpc>
                <a:spcPts val="2110"/>
              </a:lnSpc>
              <a:spcBef>
                <a:spcPts val="76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Internet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usage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for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researching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45175" y="1955840"/>
            <a:ext cx="1643255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Amount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[LKR]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69347" y="2321600"/>
            <a:ext cx="995410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Rs.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5000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63039" y="2794040"/>
            <a:ext cx="3602164" cy="7633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Domain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name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registration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(annual)</a:t>
            </a:r>
          </a:p>
          <a:p>
            <a:pPr marL="0" marR="0">
              <a:lnSpc>
                <a:spcPts val="2110"/>
              </a:lnSpc>
              <a:spcBef>
                <a:spcPts val="148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Hosting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(annual)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105847" y="2794040"/>
            <a:ext cx="1121826" cy="12128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350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Rs.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3000</a:t>
            </a:r>
          </a:p>
          <a:p>
            <a:pPr marL="0" marR="0">
              <a:lnSpc>
                <a:spcPts val="2110"/>
              </a:lnSpc>
              <a:spcBef>
                <a:spcPts val="148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Rs.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10000</a:t>
            </a:r>
          </a:p>
          <a:p>
            <a:pPr marL="0" marR="0">
              <a:lnSpc>
                <a:spcPts val="2110"/>
              </a:lnSpc>
              <a:spcBef>
                <a:spcPts val="147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Rs.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10000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63039" y="3700820"/>
            <a:ext cx="2916877" cy="5804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Other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costs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(Data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Collection,</a:t>
            </a:r>
          </a:p>
          <a:p>
            <a:pPr marL="0" marR="0">
              <a:lnSpc>
                <a:spcPts val="211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Travelling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Expenses)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63039" y="4340900"/>
            <a:ext cx="704924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Total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075685" y="4340900"/>
            <a:ext cx="1188023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Rs.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28000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76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704431" y="161344"/>
            <a:ext cx="4573022" cy="5145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Supportive</a:t>
            </a: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Information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7239" y="876486"/>
            <a:ext cx="3709547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660033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2850" spc="348">
                <a:solidFill>
                  <a:srgbClr val="660033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660033"/>
                </a:solidFill>
                <a:latin typeface="Cambria"/>
                <a:cs typeface="Cambria"/>
              </a:rPr>
              <a:t>Commercialization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8240" y="1783726"/>
            <a:ext cx="3579817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1850" spc="113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Identifying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the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target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audiences.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8240" y="2332366"/>
            <a:ext cx="6006177" cy="1952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1850" spc="15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Create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social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media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flyer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marketing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plan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in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SLIIT.</a:t>
            </a:r>
          </a:p>
          <a:p>
            <a:pPr marL="0" marR="0">
              <a:lnSpc>
                <a:spcPts val="2110"/>
              </a:lnSpc>
              <a:spcBef>
                <a:spcPts val="2209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1850" spc="113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Advertise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on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course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web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other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social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medias.</a:t>
            </a:r>
          </a:p>
          <a:p>
            <a:pPr marL="0" marR="0">
              <a:lnSpc>
                <a:spcPts val="2110"/>
              </a:lnSpc>
              <a:spcBef>
                <a:spcPts val="2259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1850" spc="113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Develop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pricing</a:t>
            </a:r>
            <a:r>
              <a:rPr dirty="0" sz="1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strategy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after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year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of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product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release.</a:t>
            </a:r>
          </a:p>
          <a:p>
            <a:pPr marL="0" marR="0">
              <a:lnSpc>
                <a:spcPts val="2110"/>
              </a:lnSpc>
              <a:spcBef>
                <a:spcPts val="2209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WOWQFW+ArialMT"/>
                <a:cs typeface="WOWQFW+ArialMT"/>
              </a:rPr>
              <a:t>•</a:t>
            </a:r>
            <a:r>
              <a:rPr dirty="0" sz="1850" spc="113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Send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e-mail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to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SLIIT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students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about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the</a:t>
            </a:r>
            <a:r>
              <a:rPr dirty="0" sz="18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application.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77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26582" y="6572739"/>
            <a:ext cx="363016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78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53802" y="173436"/>
            <a:ext cx="2833761" cy="5741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2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92224a"/>
                </a:solidFill>
                <a:latin typeface="Cambria"/>
                <a:cs typeface="Cambria"/>
              </a:rPr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5163" y="876104"/>
            <a:ext cx="2456133" cy="4252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650">
                <a:solidFill>
                  <a:srgbClr val="cc0066"/>
                </a:solidFill>
                <a:latin typeface="MJKSAI+Wingdings-Regular"/>
                <a:cs typeface="MJKSAI+Wingdings-Regular"/>
              </a:rPr>
              <a:t>v</a:t>
            </a:r>
            <a:r>
              <a:rPr dirty="0" sz="2650" spc="576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dirty="0" sz="2600" b="1">
                <a:solidFill>
                  <a:srgbClr val="cc0066"/>
                </a:solidFill>
                <a:latin typeface="Cambria"/>
                <a:cs typeface="Cambria"/>
              </a:rPr>
              <a:t>Background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9640" y="1537148"/>
            <a:ext cx="5950711" cy="3270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2050" spc="5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The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eye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is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the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most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important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sense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organ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in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humans.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29640" y="2085788"/>
            <a:ext cx="7106157" cy="3270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2050" spc="5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For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the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visually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impaired,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self-sufficiency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is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not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always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possible.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9640" y="2634428"/>
            <a:ext cx="10460181" cy="3270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2050" spc="5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Braille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is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tremendously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beneficial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for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identifying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things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and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transmitting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information,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but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it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is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still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72540" y="3129801"/>
            <a:ext cx="6910830" cy="319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limited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by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the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high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rate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of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illiteracy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among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the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blind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nowadays[1].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29640" y="3670748"/>
            <a:ext cx="10213337" cy="3270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2050" spc="5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For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visually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challenged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people,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everyday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activities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like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safe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navigation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in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a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new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indoor/outdoor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72540" y="4166121"/>
            <a:ext cx="10216636" cy="319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environment,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unaided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shopping,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or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just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getting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to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a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chosen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location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become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extremely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difficult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[2].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29640" y="4707068"/>
            <a:ext cx="10066016" cy="3270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2050" spc="5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They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require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assistance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to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gain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knowledge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of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an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object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in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their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environment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without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touching,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272540" y="5202441"/>
            <a:ext cx="2456941" cy="319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smelling,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or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hearing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it.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834640" y="6539508"/>
            <a:ext cx="4335777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IT19049878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Jathusanan.E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526582" y="6572739"/>
            <a:ext cx="257708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8640" y="744442"/>
            <a:ext cx="10401102" cy="3554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9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000000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2250" spc="3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There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are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numerous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applications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and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technologies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available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for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visually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impaired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people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1540" y="1087614"/>
            <a:ext cx="2974060" cy="3475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to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use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in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their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daily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lives.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640" y="1750283"/>
            <a:ext cx="1394174" cy="3554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9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000000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2250" spc="3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Devices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63040" y="2093454"/>
            <a:ext cx="3436114" cy="9575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3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1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.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Mobility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Assistance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Robot[3]</a:t>
            </a:r>
          </a:p>
          <a:p>
            <a:pPr marL="0" marR="0">
              <a:lnSpc>
                <a:spcPts val="2214"/>
              </a:lnSpc>
              <a:spcBef>
                <a:spcPts val="188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2.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SCADA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SYSTEMS[4,5]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3.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Stick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63040" y="3036441"/>
            <a:ext cx="4635501" cy="319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4.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Optical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sensors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(RGB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cameras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and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GPS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8640" y="3670522"/>
            <a:ext cx="2999327" cy="3554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9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000000"/>
                </a:solidFill>
                <a:latin typeface="MJKSAI+Wingdings-Regular"/>
                <a:cs typeface="MJKSAI+Wingdings-Regular"/>
              </a:rPr>
              <a:t>Ø</a:t>
            </a:r>
            <a:r>
              <a:rPr dirty="0" sz="2250" spc="3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Software</a:t>
            </a:r>
            <a:r>
              <a:rPr dirty="0" sz="2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DOQNGA+TimesNewRomanPSMT"/>
                <a:cs typeface="DOQNGA+TimesNewRomanPSMT"/>
              </a:rPr>
              <a:t>Applications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63040" y="4036328"/>
            <a:ext cx="3993641" cy="9349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1.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KNFB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Reader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-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Reading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text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aloud</a:t>
            </a:r>
          </a:p>
          <a:p>
            <a:pPr marL="0" marR="0">
              <a:lnSpc>
                <a:spcPts val="2214"/>
              </a:lnSpc>
              <a:spcBef>
                <a:spcPts val="282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2.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LookTel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-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Identifying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money</a:t>
            </a:r>
          </a:p>
          <a:p>
            <a:pPr marL="0" marR="0">
              <a:lnSpc>
                <a:spcPts val="2214"/>
              </a:lnSpc>
              <a:spcBef>
                <a:spcPts val="185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3.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Color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Id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-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Detecting</a:t>
            </a:r>
            <a:r>
              <a:rPr dirty="0" sz="20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DOQNGA+TimesNewRomanPSMT"/>
                <a:cs typeface="DOQNGA+TimesNewRomanPSMT"/>
              </a:rPr>
              <a:t>colors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682240" y="6539508"/>
            <a:ext cx="4335777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IT19049878</a:t>
            </a:r>
            <a:r>
              <a:rPr dirty="0" sz="1800" spc="763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7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Jathusanan.E</a:t>
            </a:r>
            <a:r>
              <a:rPr dirty="0" sz="18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|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2022-227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378440" y="6586070"/>
            <a:ext cx="938286" cy="21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mbria"/>
                <a:cs typeface="Cambria"/>
              </a:rPr>
              <a:t>11/9/2022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526582" y="6572739"/>
            <a:ext cx="257708" cy="24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b="1">
                <a:solidFill>
                  <a:srgbClr val="000000"/>
                </a:solidFill>
                <a:latin typeface="Cambria"/>
                <a:cs typeface="Cambria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revision>1</cp:revision>
  <dcterms:modified xsi:type="dcterms:W3CDTF">2022-11-09T09:50:22-06:00</dcterms:modified>
</cp:coreProperties>
</file>